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55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31214" y="1553717"/>
            <a:ext cx="4515485" cy="3866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44246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7590" y="1429664"/>
            <a:ext cx="10516819" cy="454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2975" y="6104316"/>
            <a:ext cx="302259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53000" y="201812"/>
            <a:ext cx="627146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Space-X Falcon</a:t>
            </a:r>
            <a:r>
              <a:rPr sz="3600" spc="-1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36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9</a:t>
            </a:r>
            <a:r>
              <a:rPr sz="3600" spc="-10" dirty="0">
                <a:solidFill>
                  <a:srgbClr val="E7E6E6"/>
                </a:solidFill>
                <a:latin typeface="Microsoft Sans Serif"/>
                <a:cs typeface="Microsoft Sans Serif"/>
              </a:rPr>
              <a:t> Landing</a:t>
            </a:r>
            <a:r>
              <a:rPr sz="3600" spc="1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36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Analysis</a:t>
            </a:r>
            <a:endParaRPr sz="3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5933614"/>
            <a:ext cx="5661864" cy="72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 smtClean="0">
                <a:solidFill>
                  <a:srgbClr val="E7E6E6"/>
                </a:solidFill>
                <a:latin typeface="Lucida Sans Typewriter" panose="020B0509030504030204" pitchFamily="49" charset="0"/>
                <a:cs typeface="Microsoft Sans Serif"/>
              </a:rPr>
              <a:t>OLORUNSEUN OGUNDEJI</a:t>
            </a:r>
            <a:endParaRPr sz="2800" dirty="0">
              <a:latin typeface="Lucida Sans Typewriter" panose="020B0509030504030204" pitchFamily="49" charset="0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lang="en-US" spc="-10" dirty="0" smtClean="0">
                <a:solidFill>
                  <a:srgbClr val="E7E6E6"/>
                </a:solidFill>
                <a:latin typeface="Lucida Sans Typewriter" panose="020B0509030504030204" pitchFamily="49" charset="0"/>
                <a:cs typeface="Microsoft Sans Serif"/>
              </a:rPr>
              <a:t>30</a:t>
            </a:r>
            <a:r>
              <a:rPr spc="-25" dirty="0" smtClean="0">
                <a:solidFill>
                  <a:srgbClr val="E7E6E6"/>
                </a:solidFill>
                <a:latin typeface="Lucida Sans Typewriter" panose="020B0509030504030204" pitchFamily="49" charset="0"/>
                <a:cs typeface="Microsoft Sans Serif"/>
              </a:rPr>
              <a:t> </a:t>
            </a:r>
            <a:r>
              <a:rPr dirty="0">
                <a:solidFill>
                  <a:srgbClr val="E7E6E6"/>
                </a:solidFill>
                <a:latin typeface="Lucida Sans Typewriter" panose="020B0509030504030204" pitchFamily="49" charset="0"/>
                <a:cs typeface="Microsoft Sans Serif"/>
              </a:rPr>
              <a:t>-</a:t>
            </a:r>
            <a:r>
              <a:rPr spc="-20" dirty="0">
                <a:solidFill>
                  <a:srgbClr val="E7E6E6"/>
                </a:solidFill>
                <a:latin typeface="Lucida Sans Typewriter" panose="020B0509030504030204" pitchFamily="49" charset="0"/>
                <a:cs typeface="Microsoft Sans Serif"/>
              </a:rPr>
              <a:t> </a:t>
            </a:r>
            <a:r>
              <a:rPr spc="-5" dirty="0">
                <a:solidFill>
                  <a:srgbClr val="E7E6E6"/>
                </a:solidFill>
                <a:latin typeface="Lucida Sans Typewriter" panose="020B0509030504030204" pitchFamily="49" charset="0"/>
                <a:cs typeface="Microsoft Sans Serif"/>
              </a:rPr>
              <a:t>August</a:t>
            </a:r>
            <a:r>
              <a:rPr spc="-25" dirty="0">
                <a:solidFill>
                  <a:srgbClr val="E7E6E6"/>
                </a:solidFill>
                <a:latin typeface="Lucida Sans Typewriter" panose="020B0509030504030204" pitchFamily="49" charset="0"/>
                <a:cs typeface="Microsoft Sans Serif"/>
              </a:rPr>
              <a:t> </a:t>
            </a:r>
            <a:r>
              <a:rPr dirty="0">
                <a:solidFill>
                  <a:srgbClr val="E7E6E6"/>
                </a:solidFill>
                <a:latin typeface="Lucida Sans Typewriter" panose="020B0509030504030204" pitchFamily="49" charset="0"/>
                <a:cs typeface="Microsoft Sans Serif"/>
              </a:rPr>
              <a:t>-</a:t>
            </a:r>
            <a:r>
              <a:rPr spc="-20" dirty="0">
                <a:solidFill>
                  <a:srgbClr val="E7E6E6"/>
                </a:solidFill>
                <a:latin typeface="Lucida Sans Typewriter" panose="020B0509030504030204" pitchFamily="49" charset="0"/>
                <a:cs typeface="Microsoft Sans Serif"/>
              </a:rPr>
              <a:t> </a:t>
            </a:r>
            <a:r>
              <a:rPr spc="-10" dirty="0">
                <a:solidFill>
                  <a:srgbClr val="E7E6E6"/>
                </a:solidFill>
                <a:latin typeface="Lucida Sans Typewriter" panose="020B0509030504030204" pitchFamily="49" charset="0"/>
                <a:cs typeface="Microsoft Sans Serif"/>
              </a:rPr>
              <a:t>2022</a:t>
            </a:r>
            <a:endParaRPr dirty="0">
              <a:latin typeface="Lucida Sans Typewriter" panose="020B0509030504030204" pitchFamily="49" charset="0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7066"/>
            <a:ext cx="4396105" cy="5236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Space-X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dataset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several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endParaRPr sz="1600">
              <a:latin typeface="Microsoft Sans Serif"/>
              <a:cs typeface="Microsoft Sans Serif"/>
            </a:endParaRPr>
          </a:p>
          <a:p>
            <a:pPr marL="12700" marR="5080">
              <a:lnSpc>
                <a:spcPts val="1730"/>
              </a:lnSpc>
              <a:spcBef>
                <a:spcPts val="120"/>
              </a:spcBef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facilities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gotten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“LaunchSite”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includes: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ESC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endParaRPr sz="1600">
              <a:latin typeface="Microsoft Sans Serif"/>
              <a:cs typeface="Microsoft Sans Serif"/>
            </a:endParaRPr>
          </a:p>
          <a:p>
            <a:pPr marL="12700" marR="57785">
              <a:lnSpc>
                <a:spcPts val="1730"/>
              </a:lnSpc>
              <a:spcBef>
                <a:spcPts val="1030"/>
              </a:spcBef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4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found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“Orbit”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includes: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PO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endParaRPr sz="16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326262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Data</a:t>
            </a:r>
            <a:r>
              <a:rPr spc="-50" dirty="0"/>
              <a:t> </a:t>
            </a:r>
            <a:r>
              <a:rPr spc="-5" dirty="0"/>
              <a:t>Wrangling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1485" y="1433829"/>
            <a:ext cx="4964430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Used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.value_counts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 determine:</a:t>
            </a:r>
            <a:endParaRPr sz="16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latin typeface="Calibri"/>
                <a:cs typeface="Calibri"/>
              </a:rPr>
              <a:t>Number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launches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site</a:t>
            </a:r>
            <a:endParaRPr sz="16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latin typeface="Calibri"/>
                <a:cs typeface="Calibri"/>
              </a:rPr>
              <a:t>Number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occurrence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orbit</a:t>
            </a:r>
            <a:endParaRPr sz="16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600" spc="-5" dirty="0">
                <a:latin typeface="Calibri"/>
                <a:cs typeface="Calibri"/>
              </a:rPr>
              <a:t>Number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occurrence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landing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outcome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orbit</a:t>
            </a:r>
            <a:endParaRPr sz="16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type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Calibri"/>
              <a:cs typeface="Calibri"/>
            </a:endParaRPr>
          </a:p>
          <a:p>
            <a:pPr marL="12700" marR="17272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Calibri"/>
                <a:cs typeface="Calibri"/>
              </a:rPr>
              <a:t>Create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Training </a:t>
            </a:r>
            <a:r>
              <a:rPr sz="1600" spc="-5" dirty="0">
                <a:latin typeface="Calibri"/>
                <a:cs typeface="Calibri"/>
              </a:rPr>
              <a:t>label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successful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launches</a:t>
            </a:r>
            <a:r>
              <a:rPr sz="1600" spc="-10" dirty="0">
                <a:latin typeface="Calibri"/>
                <a:cs typeface="Calibri"/>
              </a:rPr>
              <a:t> 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“1”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and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unsuccessful</a:t>
            </a:r>
            <a:r>
              <a:rPr sz="1600" spc="-10" dirty="0">
                <a:latin typeface="Calibri"/>
                <a:cs typeface="Calibri"/>
              </a:rPr>
              <a:t> 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“0”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 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new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column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“Class”.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58413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EDA</a:t>
            </a:r>
            <a:r>
              <a:rPr spc="10" dirty="0"/>
              <a:t> </a:t>
            </a:r>
            <a:r>
              <a:rPr spc="-10" dirty="0"/>
              <a:t>with Data</a:t>
            </a:r>
            <a:r>
              <a:rPr spc="15" dirty="0"/>
              <a:t> </a:t>
            </a:r>
            <a:r>
              <a:rPr spc="-10" dirty="0"/>
              <a:t>Visualization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Exploratory</a:t>
            </a:r>
            <a:r>
              <a:rPr spc="-20" dirty="0"/>
              <a:t> </a:t>
            </a:r>
            <a:r>
              <a:rPr spc="-15" dirty="0"/>
              <a:t>Data</a:t>
            </a:r>
            <a:r>
              <a:rPr spc="5" dirty="0"/>
              <a:t> </a:t>
            </a:r>
            <a:r>
              <a:rPr spc="-5" dirty="0"/>
              <a:t>Analysis</a:t>
            </a:r>
            <a:r>
              <a:rPr spc="-15" dirty="0"/>
              <a:t> </a:t>
            </a:r>
            <a:r>
              <a:rPr spc="-10" dirty="0"/>
              <a:t>performed</a:t>
            </a:r>
            <a:r>
              <a:rPr spc="-15" dirty="0"/>
              <a:t> </a:t>
            </a:r>
            <a:r>
              <a:rPr spc="-5" dirty="0"/>
              <a:t>on:</a:t>
            </a: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pc="-5" dirty="0"/>
              <a:t>Flight</a:t>
            </a:r>
            <a:r>
              <a:rPr spc="-50" dirty="0"/>
              <a:t> </a:t>
            </a:r>
            <a:r>
              <a:rPr dirty="0"/>
              <a:t>Number</a:t>
            </a: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pc="-15" dirty="0"/>
              <a:t>Payload</a:t>
            </a:r>
            <a:r>
              <a:rPr spc="-30" dirty="0"/>
              <a:t> </a:t>
            </a:r>
            <a:r>
              <a:rPr dirty="0"/>
              <a:t>Mass</a:t>
            </a: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pc="-5" dirty="0"/>
              <a:t>Launch</a:t>
            </a:r>
            <a:r>
              <a:rPr spc="-10" dirty="0"/>
              <a:t> </a:t>
            </a:r>
            <a:r>
              <a:rPr spc="-15" dirty="0"/>
              <a:t>site</a:t>
            </a: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pc="-10" dirty="0"/>
              <a:t>Orbit</a:t>
            </a: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pc="-5" dirty="0"/>
              <a:t>Class</a:t>
            </a: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pc="-35" dirty="0"/>
              <a:t>Year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750"/>
          </a:p>
          <a:p>
            <a:pPr marL="12700">
              <a:lnSpc>
                <a:spcPct val="100000"/>
              </a:lnSpc>
            </a:pPr>
            <a:r>
              <a:rPr spc="-10" dirty="0"/>
              <a:t>CHARTS</a:t>
            </a:r>
            <a:r>
              <a:rPr spc="-40" dirty="0"/>
              <a:t> </a:t>
            </a:r>
            <a:r>
              <a:rPr spc="-10" dirty="0"/>
              <a:t>INCLUDE:</a:t>
            </a:r>
          </a:p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A48CA"/>
                </a:solidFill>
              </a:rPr>
              <a:t>Scatter</a:t>
            </a:r>
            <a:r>
              <a:rPr dirty="0">
                <a:solidFill>
                  <a:srgbClr val="0A48CA"/>
                </a:solidFill>
              </a:rPr>
              <a:t> </a:t>
            </a:r>
            <a:r>
              <a:rPr spc="-5" dirty="0">
                <a:solidFill>
                  <a:srgbClr val="0A48CA"/>
                </a:solidFill>
              </a:rPr>
              <a:t>Charts</a:t>
            </a:r>
            <a:r>
              <a:rPr spc="10" dirty="0">
                <a:solidFill>
                  <a:srgbClr val="0A48CA"/>
                </a:solidFill>
              </a:rPr>
              <a:t> </a:t>
            </a:r>
            <a:r>
              <a:rPr spc="-10" dirty="0"/>
              <a:t>to</a:t>
            </a:r>
            <a:r>
              <a:rPr spc="-5" dirty="0"/>
              <a:t> </a:t>
            </a:r>
            <a:r>
              <a:rPr spc="-10" dirty="0"/>
              <a:t>visualize</a:t>
            </a:r>
            <a:r>
              <a:rPr spc="15" dirty="0"/>
              <a:t> </a:t>
            </a:r>
            <a:r>
              <a:rPr spc="-10" dirty="0"/>
              <a:t>relationships</a:t>
            </a:r>
            <a:r>
              <a:rPr spc="15" dirty="0"/>
              <a:t> </a:t>
            </a:r>
            <a:r>
              <a:rPr spc="-5" dirty="0"/>
              <a:t>between</a:t>
            </a: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pc="-5" dirty="0"/>
              <a:t>Flight</a:t>
            </a:r>
            <a:r>
              <a:rPr spc="-25" dirty="0"/>
              <a:t> </a:t>
            </a:r>
            <a:r>
              <a:rPr dirty="0"/>
              <a:t>Number</a:t>
            </a:r>
            <a:r>
              <a:rPr spc="-10" dirty="0"/>
              <a:t> </a:t>
            </a:r>
            <a:r>
              <a:rPr dirty="0"/>
              <a:t>and </a:t>
            </a:r>
            <a:r>
              <a:rPr spc="-5" dirty="0"/>
              <a:t>launch</a:t>
            </a:r>
            <a:r>
              <a:rPr dirty="0"/>
              <a:t> </a:t>
            </a:r>
            <a:r>
              <a:rPr spc="-10" dirty="0"/>
              <a:t>site</a:t>
            </a: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pc="-15" dirty="0"/>
              <a:t>Payload</a:t>
            </a:r>
            <a:r>
              <a:rPr spc="-1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5" dirty="0"/>
              <a:t>Launch</a:t>
            </a:r>
            <a:r>
              <a:rPr spc="5" dirty="0"/>
              <a:t> </a:t>
            </a:r>
            <a:r>
              <a:rPr spc="-10" dirty="0"/>
              <a:t>site</a:t>
            </a: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pc="-5" dirty="0"/>
              <a:t>Orbit</a:t>
            </a:r>
            <a:r>
              <a:rPr spc="-20" dirty="0"/>
              <a:t> </a:t>
            </a:r>
            <a:r>
              <a:rPr dirty="0"/>
              <a:t>type</a:t>
            </a:r>
            <a:r>
              <a:rPr spc="-15" dirty="0"/>
              <a:t> </a:t>
            </a:r>
            <a:r>
              <a:rPr dirty="0"/>
              <a:t>and</a:t>
            </a:r>
            <a:r>
              <a:rPr spc="-5" dirty="0"/>
              <a:t> Flight</a:t>
            </a:r>
            <a:r>
              <a:rPr spc="-25" dirty="0"/>
              <a:t> </a:t>
            </a:r>
            <a:r>
              <a:rPr dirty="0"/>
              <a:t>number</a:t>
            </a: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pc="-15" dirty="0"/>
              <a:t>Payload </a:t>
            </a:r>
            <a:r>
              <a:rPr dirty="0"/>
              <a:t>and</a:t>
            </a:r>
            <a:r>
              <a:rPr spc="-15" dirty="0"/>
              <a:t> </a:t>
            </a:r>
            <a:r>
              <a:rPr spc="-5" dirty="0"/>
              <a:t>orbit</a:t>
            </a:r>
            <a:r>
              <a:rPr spc="-15" dirty="0"/>
              <a:t> </a:t>
            </a:r>
            <a:r>
              <a:rPr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38747" y="1553717"/>
            <a:ext cx="486410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03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Bar</a:t>
            </a:r>
            <a:r>
              <a:rPr sz="1800" spc="-5" dirty="0">
                <a:solidFill>
                  <a:srgbClr val="0A48CA"/>
                </a:solidFill>
                <a:latin typeface="Calibri"/>
                <a:cs typeface="Calibri"/>
              </a:rPr>
              <a:t> Chart</a:t>
            </a:r>
            <a:r>
              <a:rPr sz="1800" spc="-1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compare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numeric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-10" dirty="0">
                <a:latin typeface="Calibri"/>
                <a:cs typeface="Calibri"/>
              </a:rPr>
              <a:t> to categorical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value:</a:t>
            </a:r>
            <a:endParaRPr sz="1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5" dirty="0">
                <a:latin typeface="Calibri"/>
                <a:cs typeface="Calibri"/>
              </a:rPr>
              <a:t> Rate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A48CA"/>
                </a:solidFill>
                <a:latin typeface="Calibri"/>
                <a:cs typeface="Calibri"/>
              </a:rPr>
              <a:t>Line</a:t>
            </a:r>
            <a:r>
              <a:rPr sz="1800" spc="1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48CA"/>
                </a:solidFill>
                <a:latin typeface="Calibri"/>
                <a:cs typeface="Calibri"/>
              </a:rPr>
              <a:t>Chart</a:t>
            </a:r>
            <a:r>
              <a:rPr sz="1800" spc="1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change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variable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time:</a:t>
            </a:r>
            <a:endParaRPr sz="1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time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0194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EDA</a:t>
            </a:r>
            <a:r>
              <a:rPr spc="-15" dirty="0"/>
              <a:t> </a:t>
            </a:r>
            <a:r>
              <a:rPr spc="-10" dirty="0"/>
              <a:t>with</a:t>
            </a:r>
            <a:r>
              <a:rPr spc="-25" dirty="0"/>
              <a:t> </a:t>
            </a:r>
            <a:r>
              <a:rPr spc="-5" dirty="0"/>
              <a:t>SQL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7590" y="1429664"/>
            <a:ext cx="10516819" cy="461216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698115">
              <a:lnSpc>
                <a:spcPct val="100000"/>
              </a:lnSpc>
              <a:spcBef>
                <a:spcPts val="905"/>
              </a:spcBef>
            </a:pPr>
            <a:r>
              <a:rPr sz="2000" spc="-10" dirty="0"/>
              <a:t>THE</a:t>
            </a:r>
            <a:r>
              <a:rPr sz="2000" spc="15" dirty="0"/>
              <a:t> </a:t>
            </a:r>
            <a:r>
              <a:rPr sz="2000" spc="-10" dirty="0">
                <a:solidFill>
                  <a:srgbClr val="0A48CA"/>
                </a:solidFill>
              </a:rPr>
              <a:t>SQL</a:t>
            </a:r>
            <a:r>
              <a:rPr sz="2000" spc="5" dirty="0">
                <a:solidFill>
                  <a:srgbClr val="0A48CA"/>
                </a:solidFill>
              </a:rPr>
              <a:t> </a:t>
            </a:r>
            <a:r>
              <a:rPr sz="2000" spc="-10" dirty="0">
                <a:solidFill>
                  <a:srgbClr val="0A48CA"/>
                </a:solidFill>
              </a:rPr>
              <a:t>QUIRES</a:t>
            </a:r>
            <a:r>
              <a:rPr sz="2000" spc="20" dirty="0">
                <a:solidFill>
                  <a:srgbClr val="0A48CA"/>
                </a:solidFill>
              </a:rPr>
              <a:t> </a:t>
            </a:r>
            <a:r>
              <a:rPr sz="2000" spc="-10" dirty="0"/>
              <a:t>PERFORMED</a:t>
            </a:r>
            <a:r>
              <a:rPr sz="2000" spc="45" dirty="0"/>
              <a:t> </a:t>
            </a:r>
            <a:r>
              <a:rPr sz="2000" spc="-10" dirty="0"/>
              <a:t>ON</a:t>
            </a:r>
            <a:r>
              <a:rPr sz="2000" spc="10" dirty="0"/>
              <a:t> </a:t>
            </a:r>
            <a:r>
              <a:rPr sz="2000" spc="-10" dirty="0"/>
              <a:t>THE</a:t>
            </a:r>
            <a:r>
              <a:rPr sz="2000" spc="10" dirty="0"/>
              <a:t> </a:t>
            </a:r>
            <a:r>
              <a:rPr sz="2000" spc="-70" dirty="0" smtClean="0"/>
              <a:t>DATA</a:t>
            </a:r>
            <a:endParaRPr lang="en-US" sz="2000" spc="-70" dirty="0" smtClean="0"/>
          </a:p>
          <a:p>
            <a:pPr marL="2698115">
              <a:lnSpc>
                <a:spcPct val="100000"/>
              </a:lnSpc>
              <a:spcBef>
                <a:spcPts val="905"/>
              </a:spcBef>
            </a:pPr>
            <a:endParaRPr sz="2000" spc="-70" dirty="0"/>
          </a:p>
          <a:p>
            <a:pPr marL="252095" indent="-22860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52095" algn="l"/>
                <a:tab pos="252729" algn="l"/>
              </a:tabLst>
            </a:pPr>
            <a:r>
              <a:rPr spc="-10" dirty="0"/>
              <a:t>Show</a:t>
            </a:r>
            <a:r>
              <a:rPr spc="20"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10" dirty="0"/>
              <a:t>name </a:t>
            </a:r>
            <a:r>
              <a:rPr spc="-5" dirty="0"/>
              <a:t>of unique</a:t>
            </a:r>
            <a:r>
              <a:rPr spc="-20" dirty="0"/>
              <a:t> </a:t>
            </a:r>
            <a:r>
              <a:rPr spc="-5" dirty="0"/>
              <a:t>launch</a:t>
            </a:r>
            <a:r>
              <a:rPr spc="-25" dirty="0"/>
              <a:t> </a:t>
            </a:r>
            <a:r>
              <a:rPr spc="-5" dirty="0"/>
              <a:t>sites</a:t>
            </a:r>
          </a:p>
          <a:p>
            <a:pPr marL="252095" indent="-228600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52095" algn="l"/>
                <a:tab pos="252729" algn="l"/>
              </a:tabLst>
            </a:pPr>
            <a:r>
              <a:rPr spc="-10" dirty="0"/>
              <a:t>Show</a:t>
            </a:r>
            <a:r>
              <a:rPr spc="30" dirty="0"/>
              <a:t> </a:t>
            </a:r>
            <a:r>
              <a:rPr spc="-5" dirty="0"/>
              <a:t>5 </a:t>
            </a:r>
            <a:r>
              <a:rPr spc="-20" dirty="0"/>
              <a:t>records</a:t>
            </a:r>
            <a:r>
              <a:rPr spc="45" dirty="0"/>
              <a:t> </a:t>
            </a:r>
            <a:r>
              <a:rPr spc="-10" dirty="0"/>
              <a:t>where</a:t>
            </a:r>
            <a:r>
              <a:rPr spc="45" dirty="0"/>
              <a:t> </a:t>
            </a:r>
            <a:r>
              <a:rPr spc="-5" dirty="0"/>
              <a:t>launch</a:t>
            </a:r>
            <a:r>
              <a:rPr spc="-30" dirty="0"/>
              <a:t> </a:t>
            </a:r>
            <a:r>
              <a:rPr spc="-5" dirty="0"/>
              <a:t>sites</a:t>
            </a:r>
            <a:r>
              <a:rPr spc="5" dirty="0"/>
              <a:t> </a:t>
            </a:r>
            <a:r>
              <a:rPr spc="-10" dirty="0"/>
              <a:t>begins</a:t>
            </a:r>
            <a:r>
              <a:rPr spc="-15"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20" dirty="0"/>
              <a:t>“CCA”</a:t>
            </a:r>
          </a:p>
          <a:p>
            <a:pPr marL="252095" indent="-22860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52095" algn="l"/>
                <a:tab pos="252729" algn="l"/>
              </a:tabLst>
            </a:pPr>
            <a:r>
              <a:rPr spc="-10" dirty="0"/>
              <a:t>Show</a:t>
            </a:r>
            <a:r>
              <a:rPr spc="25" dirty="0"/>
              <a:t> </a:t>
            </a:r>
            <a:r>
              <a:rPr spc="-5" dirty="0"/>
              <a:t>the </a:t>
            </a:r>
            <a:r>
              <a:rPr spc="-10" dirty="0"/>
              <a:t>total </a:t>
            </a:r>
            <a:r>
              <a:rPr spc="-5" dirty="0"/>
              <a:t>payload</a:t>
            </a:r>
            <a:r>
              <a:rPr spc="-15" dirty="0"/>
              <a:t> </a:t>
            </a:r>
            <a:r>
              <a:rPr spc="-5" dirty="0"/>
              <a:t>mass</a:t>
            </a:r>
            <a:r>
              <a:rPr dirty="0"/>
              <a:t> </a:t>
            </a:r>
            <a:r>
              <a:rPr spc="-5" dirty="0"/>
              <a:t>carried</a:t>
            </a:r>
            <a:r>
              <a:rPr spc="10" dirty="0"/>
              <a:t> </a:t>
            </a:r>
            <a:r>
              <a:rPr spc="-10" dirty="0"/>
              <a:t>by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 </a:t>
            </a:r>
            <a:r>
              <a:rPr spc="-10" dirty="0"/>
              <a:t>booster</a:t>
            </a:r>
            <a:r>
              <a:rPr spc="20" dirty="0"/>
              <a:t> </a:t>
            </a:r>
            <a:r>
              <a:rPr spc="-5" dirty="0"/>
              <a:t>launched</a:t>
            </a:r>
            <a:r>
              <a:rPr spc="-20" dirty="0"/>
              <a:t> </a:t>
            </a:r>
            <a:r>
              <a:rPr spc="-10" dirty="0"/>
              <a:t>by</a:t>
            </a:r>
            <a:r>
              <a:rPr spc="-5" dirty="0"/>
              <a:t> </a:t>
            </a:r>
            <a:r>
              <a:rPr spc="-10" dirty="0"/>
              <a:t>NASA(CRS)</a:t>
            </a:r>
          </a:p>
          <a:p>
            <a:pPr marL="252095" indent="-228600">
              <a:lnSpc>
                <a:spcPct val="100000"/>
              </a:lnSpc>
              <a:spcBef>
                <a:spcPts val="810"/>
              </a:spcBef>
              <a:buFont typeface="Arial MT"/>
              <a:buChar char="•"/>
              <a:tabLst>
                <a:tab pos="252095" algn="l"/>
                <a:tab pos="252729" algn="l"/>
              </a:tabLst>
            </a:pPr>
            <a:r>
              <a:rPr spc="-10" dirty="0"/>
              <a:t>Show</a:t>
            </a:r>
            <a:r>
              <a:rPr spc="30" dirty="0"/>
              <a:t> </a:t>
            </a:r>
            <a:r>
              <a:rPr spc="-15" dirty="0"/>
              <a:t>Average</a:t>
            </a:r>
            <a:r>
              <a:rPr spc="5" dirty="0"/>
              <a:t> </a:t>
            </a:r>
            <a:r>
              <a:rPr spc="-10" dirty="0"/>
              <a:t>payload</a:t>
            </a:r>
            <a:r>
              <a:rPr spc="-5" dirty="0"/>
              <a:t> mass</a:t>
            </a:r>
            <a:r>
              <a:rPr dirty="0"/>
              <a:t> </a:t>
            </a:r>
            <a:r>
              <a:rPr spc="-10" dirty="0"/>
              <a:t>by</a:t>
            </a:r>
            <a:r>
              <a:rPr spc="5" dirty="0"/>
              <a:t> </a:t>
            </a:r>
            <a:r>
              <a:rPr spc="-10" dirty="0"/>
              <a:t>booster</a:t>
            </a:r>
            <a:r>
              <a:rPr spc="15" dirty="0"/>
              <a:t> </a:t>
            </a:r>
            <a:r>
              <a:rPr spc="-15" dirty="0"/>
              <a:t>version</a:t>
            </a:r>
            <a:r>
              <a:rPr spc="10" dirty="0"/>
              <a:t> </a:t>
            </a:r>
            <a:r>
              <a:rPr spc="-10" dirty="0"/>
              <a:t>F(v1.1</a:t>
            </a:r>
          </a:p>
          <a:p>
            <a:pPr marL="252095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52095" algn="l"/>
                <a:tab pos="252729" algn="l"/>
              </a:tabLst>
            </a:pPr>
            <a:r>
              <a:rPr spc="-10" dirty="0"/>
              <a:t>List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10" dirty="0"/>
              <a:t>date</a:t>
            </a:r>
            <a:r>
              <a:rPr spc="-15" dirty="0"/>
              <a:t> </a:t>
            </a:r>
            <a:r>
              <a:rPr spc="-5" dirty="0"/>
              <a:t>when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15" dirty="0"/>
              <a:t>first</a:t>
            </a:r>
            <a:r>
              <a:rPr spc="-10" dirty="0"/>
              <a:t> successful</a:t>
            </a:r>
            <a:r>
              <a:rPr spc="5" dirty="0"/>
              <a:t> </a:t>
            </a:r>
            <a:r>
              <a:rPr spc="-5" dirty="0"/>
              <a:t>landing on</a:t>
            </a:r>
            <a:r>
              <a:rPr spc="-25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10" dirty="0"/>
              <a:t>ground</a:t>
            </a:r>
            <a:r>
              <a:rPr spc="15" dirty="0"/>
              <a:t> </a:t>
            </a:r>
            <a:r>
              <a:rPr spc="-5" dirty="0"/>
              <a:t>pad</a:t>
            </a:r>
            <a:r>
              <a:rPr spc="-10" dirty="0"/>
              <a:t> was</a:t>
            </a:r>
            <a:r>
              <a:rPr dirty="0"/>
              <a:t> </a:t>
            </a:r>
            <a:r>
              <a:rPr spc="-10" dirty="0"/>
              <a:t>achieved</a:t>
            </a:r>
          </a:p>
          <a:p>
            <a:pPr marL="252095" indent="-2286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52095" algn="l"/>
                <a:tab pos="252729" algn="l"/>
              </a:tabLst>
            </a:pPr>
            <a:r>
              <a:rPr spc="-10" dirty="0"/>
              <a:t>List </a:t>
            </a:r>
            <a:r>
              <a:rPr spc="-5" dirty="0"/>
              <a:t>name of</a:t>
            </a:r>
            <a:r>
              <a:rPr spc="15" dirty="0"/>
              <a:t> </a:t>
            </a:r>
            <a:r>
              <a:rPr spc="-15" dirty="0"/>
              <a:t>boosters</a:t>
            </a:r>
            <a:r>
              <a:rPr spc="25" dirty="0"/>
              <a:t> </a:t>
            </a:r>
            <a:r>
              <a:rPr spc="-5" dirty="0"/>
              <a:t>which</a:t>
            </a:r>
            <a:r>
              <a:rPr dirty="0"/>
              <a:t> </a:t>
            </a:r>
            <a:r>
              <a:rPr spc="-10" dirty="0"/>
              <a:t>has</a:t>
            </a:r>
            <a:r>
              <a:rPr dirty="0"/>
              <a:t> </a:t>
            </a:r>
            <a:r>
              <a:rPr spc="-5" dirty="0"/>
              <a:t>success</a:t>
            </a:r>
            <a:r>
              <a:rPr spc="15" dirty="0"/>
              <a:t> </a:t>
            </a:r>
            <a:r>
              <a:rPr spc="-5" dirty="0"/>
              <a:t>on</a:t>
            </a:r>
            <a:r>
              <a:rPr spc="10" dirty="0"/>
              <a:t> </a:t>
            </a:r>
            <a:r>
              <a:rPr spc="-5" dirty="0"/>
              <a:t>a</a:t>
            </a:r>
            <a:r>
              <a:rPr dirty="0"/>
              <a:t> </a:t>
            </a:r>
            <a:r>
              <a:rPr spc="-10" dirty="0"/>
              <a:t>drone</a:t>
            </a:r>
            <a:r>
              <a:rPr spc="20" dirty="0"/>
              <a:t> </a:t>
            </a:r>
            <a:r>
              <a:rPr spc="-5" dirty="0"/>
              <a:t>ship</a:t>
            </a:r>
            <a:r>
              <a:rPr spc="-10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5" dirty="0"/>
              <a:t>a</a:t>
            </a:r>
            <a:r>
              <a:rPr dirty="0"/>
              <a:t> </a:t>
            </a:r>
            <a:r>
              <a:rPr spc="-10" dirty="0"/>
              <a:t>payload</a:t>
            </a:r>
            <a:r>
              <a:rPr dirty="0"/>
              <a:t> </a:t>
            </a:r>
            <a:r>
              <a:rPr spc="-5" dirty="0"/>
              <a:t>mass</a:t>
            </a:r>
            <a:r>
              <a:rPr dirty="0"/>
              <a:t> </a:t>
            </a:r>
            <a:r>
              <a:rPr spc="-10" dirty="0"/>
              <a:t>between</a:t>
            </a:r>
            <a:r>
              <a:rPr spc="35" dirty="0"/>
              <a:t> </a:t>
            </a:r>
            <a:r>
              <a:rPr spc="-10" dirty="0"/>
              <a:t>4000</a:t>
            </a:r>
            <a:r>
              <a:rPr spc="30" dirty="0"/>
              <a:t> </a:t>
            </a:r>
            <a:r>
              <a:rPr spc="-5" dirty="0"/>
              <a:t>and</a:t>
            </a:r>
            <a:r>
              <a:rPr spc="-10" dirty="0"/>
              <a:t> 6000</a:t>
            </a:r>
            <a:r>
              <a:rPr spc="30" dirty="0"/>
              <a:t> </a:t>
            </a:r>
            <a:r>
              <a:rPr spc="-10" dirty="0"/>
              <a:t>kg</a:t>
            </a:r>
          </a:p>
          <a:p>
            <a:pPr marL="252095" indent="-22860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52095" algn="l"/>
                <a:tab pos="252729" algn="l"/>
              </a:tabLst>
            </a:pPr>
            <a:r>
              <a:rPr spc="-10" dirty="0"/>
              <a:t>List successful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-10" dirty="0"/>
              <a:t> failed </a:t>
            </a:r>
            <a:r>
              <a:rPr spc="-5" dirty="0"/>
              <a:t>mission</a:t>
            </a:r>
            <a:r>
              <a:rPr spc="-10" dirty="0"/>
              <a:t> </a:t>
            </a:r>
            <a:r>
              <a:rPr spc="-15" dirty="0"/>
              <a:t>outcomes</a:t>
            </a:r>
          </a:p>
          <a:p>
            <a:pPr marL="252095" indent="-228600">
              <a:lnSpc>
                <a:spcPct val="100000"/>
              </a:lnSpc>
              <a:spcBef>
                <a:spcPts val="819"/>
              </a:spcBef>
              <a:buFont typeface="Arial MT"/>
              <a:buChar char="•"/>
              <a:tabLst>
                <a:tab pos="252095" algn="l"/>
                <a:tab pos="252729" algn="l"/>
              </a:tabLst>
            </a:pPr>
            <a:r>
              <a:rPr spc="-10" dirty="0"/>
              <a:t>List </a:t>
            </a:r>
            <a:r>
              <a:rPr spc="-5" dirty="0"/>
              <a:t>the</a:t>
            </a:r>
            <a:r>
              <a:rPr dirty="0"/>
              <a:t> </a:t>
            </a:r>
            <a:r>
              <a:rPr spc="-10" dirty="0"/>
              <a:t>name</a:t>
            </a:r>
            <a:r>
              <a:rPr spc="10" dirty="0"/>
              <a:t> </a:t>
            </a:r>
            <a:r>
              <a:rPr spc="-5" dirty="0"/>
              <a:t>of</a:t>
            </a:r>
            <a:r>
              <a:rPr spc="15" dirty="0"/>
              <a:t> </a:t>
            </a:r>
            <a:r>
              <a:rPr spc="-15" dirty="0"/>
              <a:t>boosters</a:t>
            </a:r>
            <a:r>
              <a:rPr spc="30" dirty="0"/>
              <a:t> </a:t>
            </a:r>
            <a:r>
              <a:rPr spc="-15" dirty="0"/>
              <a:t>version</a:t>
            </a:r>
            <a:r>
              <a:rPr spc="10"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maximum</a:t>
            </a:r>
            <a:r>
              <a:rPr spc="-10" dirty="0"/>
              <a:t> payload</a:t>
            </a:r>
            <a:r>
              <a:rPr spc="-5" dirty="0"/>
              <a:t> mass</a:t>
            </a:r>
          </a:p>
          <a:p>
            <a:pPr marL="252095" indent="-2286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52095" algn="l"/>
                <a:tab pos="252729" algn="l"/>
              </a:tabLst>
            </a:pPr>
            <a:r>
              <a:rPr spc="-10" dirty="0"/>
              <a:t>List failed </a:t>
            </a:r>
            <a:r>
              <a:rPr spc="-5" dirty="0"/>
              <a:t>landing </a:t>
            </a:r>
            <a:r>
              <a:rPr spc="-10" dirty="0"/>
              <a:t>outcome</a:t>
            </a:r>
            <a:r>
              <a:rPr spc="5" dirty="0"/>
              <a:t> </a:t>
            </a:r>
            <a:r>
              <a:rPr spc="-5" dirty="0"/>
              <a:t>on</a:t>
            </a:r>
            <a:r>
              <a:rPr dirty="0"/>
              <a:t> </a:t>
            </a:r>
            <a:r>
              <a:rPr spc="-15" dirty="0"/>
              <a:t>drone</a:t>
            </a:r>
            <a:r>
              <a:rPr spc="20" dirty="0"/>
              <a:t> </a:t>
            </a:r>
            <a:r>
              <a:rPr spc="-10" dirty="0"/>
              <a:t>ships,</a:t>
            </a:r>
            <a:r>
              <a:rPr dirty="0"/>
              <a:t> </a:t>
            </a:r>
            <a:r>
              <a:rPr spc="-5" dirty="0"/>
              <a:t>their</a:t>
            </a:r>
            <a:r>
              <a:rPr spc="5" dirty="0"/>
              <a:t> </a:t>
            </a:r>
            <a:r>
              <a:rPr spc="-10" dirty="0"/>
              <a:t>booster</a:t>
            </a:r>
            <a:r>
              <a:rPr spc="15" dirty="0"/>
              <a:t> </a:t>
            </a:r>
            <a:r>
              <a:rPr spc="-10" dirty="0"/>
              <a:t>versions</a:t>
            </a:r>
            <a:r>
              <a:rPr spc="25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5" dirty="0"/>
              <a:t>launch</a:t>
            </a:r>
            <a:r>
              <a:rPr spc="-25" dirty="0"/>
              <a:t> </a:t>
            </a:r>
            <a:r>
              <a:rPr spc="-10" dirty="0"/>
              <a:t>site</a:t>
            </a:r>
            <a:r>
              <a:rPr spc="5" dirty="0"/>
              <a:t> </a:t>
            </a:r>
            <a:r>
              <a:rPr spc="-15" dirty="0"/>
              <a:t>for</a:t>
            </a:r>
            <a:r>
              <a:rPr spc="15" dirty="0"/>
              <a:t> </a:t>
            </a:r>
            <a:r>
              <a:rPr spc="-10" dirty="0"/>
              <a:t>2015</a:t>
            </a:r>
          </a:p>
          <a:p>
            <a:pPr marL="252095" indent="-2286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52095" algn="l"/>
                <a:tab pos="252729" algn="l"/>
              </a:tabLst>
            </a:pPr>
            <a:r>
              <a:rPr spc="-5" dirty="0"/>
              <a:t>Rank</a:t>
            </a:r>
            <a:r>
              <a:rPr spc="1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15" dirty="0"/>
              <a:t>count</a:t>
            </a:r>
            <a:r>
              <a:rPr spc="20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5" dirty="0"/>
              <a:t>landing</a:t>
            </a:r>
            <a:r>
              <a:rPr spc="-25" dirty="0"/>
              <a:t> </a:t>
            </a:r>
            <a:r>
              <a:rPr spc="-15" dirty="0"/>
              <a:t>outcomes</a:t>
            </a:r>
            <a:r>
              <a:rPr spc="40" dirty="0"/>
              <a:t> </a:t>
            </a:r>
            <a:r>
              <a:rPr spc="-10" dirty="0"/>
              <a:t>between</a:t>
            </a:r>
            <a:r>
              <a:rPr spc="45" dirty="0"/>
              <a:t> </a:t>
            </a:r>
            <a:r>
              <a:rPr spc="-5" dirty="0"/>
              <a:t>2010-06-04</a:t>
            </a:r>
            <a:r>
              <a:rPr spc="60" dirty="0"/>
              <a:t> </a:t>
            </a:r>
            <a:r>
              <a:rPr spc="-5" dirty="0"/>
              <a:t>and </a:t>
            </a:r>
            <a:r>
              <a:rPr spc="-10" dirty="0"/>
              <a:t>2017-03-20</a:t>
            </a:r>
            <a:r>
              <a:rPr spc="65"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spc="-10" dirty="0"/>
              <a:t>descending</a:t>
            </a:r>
            <a:r>
              <a:rPr dirty="0"/>
              <a:t> </a:t>
            </a:r>
            <a:r>
              <a:rPr spc="-15" dirty="0"/>
              <a:t>order</a:t>
            </a:r>
          </a:p>
          <a:p>
            <a:pPr marL="10795">
              <a:lnSpc>
                <a:spcPct val="100000"/>
              </a:lnSpc>
            </a:pPr>
            <a:endParaRPr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31619"/>
            <a:ext cx="9124315" cy="34220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interactive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map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was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built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 </a:t>
            </a:r>
            <a:r>
              <a:rPr sz="1600" spc="-10" dirty="0">
                <a:latin typeface="Calibri"/>
                <a:cs typeface="Calibri"/>
              </a:rPr>
              <a:t>folium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visualize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launch  </a:t>
            </a:r>
            <a:r>
              <a:rPr sz="1600" spc="-15" dirty="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600" spc="-5" dirty="0">
                <a:latin typeface="Calibri"/>
                <a:cs typeface="Calibri"/>
              </a:rPr>
              <a:t>All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sites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where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marked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using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functions </a:t>
            </a:r>
            <a:r>
              <a:rPr sz="1600" spc="-20" dirty="0">
                <a:latin typeface="Calibri"/>
                <a:cs typeface="Calibri"/>
              </a:rPr>
              <a:t>like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Calibri"/>
                <a:cs typeface="Calibri"/>
              </a:rPr>
              <a:t>.folium.circle</a:t>
            </a:r>
            <a:r>
              <a:rPr sz="1600" spc="-1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.</a:t>
            </a:r>
            <a:r>
              <a:rPr sz="1600" spc="-15" dirty="0">
                <a:solidFill>
                  <a:srgbClr val="0A48CA"/>
                </a:solidFill>
                <a:latin typeface="Calibri"/>
                <a:cs typeface="Calibri"/>
              </a:rPr>
              <a:t>folium.marker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05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600" spc="-5" dirty="0">
                <a:latin typeface="Calibri"/>
                <a:cs typeface="Calibri"/>
              </a:rPr>
              <a:t>Mark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successful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failed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launches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each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site</a:t>
            </a:r>
            <a:r>
              <a:rPr sz="1600" spc="-5" dirty="0">
                <a:latin typeface="Calibri"/>
                <a:cs typeface="Calibri"/>
              </a:rPr>
              <a:t> 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map</a:t>
            </a:r>
            <a:endParaRPr sz="16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Calibri"/>
                <a:cs typeface="Calibri"/>
              </a:rPr>
              <a:t>Launches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same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coordinates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where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clustered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together</a:t>
            </a:r>
            <a:endParaRPr sz="16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Calibri"/>
                <a:cs typeface="Calibri"/>
              </a:rPr>
              <a:t>Successful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where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assigned as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green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failed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red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“Class</a:t>
            </a:r>
            <a:r>
              <a:rPr sz="1600" spc="-10" dirty="0">
                <a:latin typeface="Calibri"/>
                <a:cs typeface="Calibri"/>
              </a:rPr>
              <a:t> column”</a:t>
            </a:r>
            <a:endParaRPr sz="16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Calibri"/>
                <a:cs typeface="Calibri"/>
              </a:rPr>
              <a:t>Creating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 </a:t>
            </a:r>
            <a:r>
              <a:rPr sz="1600" spc="-1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text</a:t>
            </a:r>
            <a:r>
              <a:rPr sz="1600" spc="-5" dirty="0">
                <a:latin typeface="Calibri"/>
                <a:cs typeface="Calibri"/>
              </a:rPr>
              <a:t> label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050">
              <a:latin typeface="Calibri"/>
              <a:cs typeface="Calibri"/>
            </a:endParaRPr>
          </a:p>
          <a:p>
            <a:pPr marL="698500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600" spc="-5" dirty="0">
                <a:latin typeface="Calibri"/>
                <a:cs typeface="Calibri"/>
              </a:rPr>
              <a:t>Calculate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distance between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site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proximities</a:t>
            </a:r>
            <a:endParaRPr sz="16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Calibri"/>
                <a:cs typeface="Calibri"/>
              </a:rPr>
              <a:t>Calculating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distance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between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points </a:t>
            </a:r>
            <a:r>
              <a:rPr sz="1600" spc="-5" dirty="0">
                <a:latin typeface="Calibri"/>
                <a:cs typeface="Calibri"/>
              </a:rPr>
              <a:t>with the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A48CA"/>
                </a:solidFill>
                <a:latin typeface="Calibri"/>
                <a:cs typeface="Calibri"/>
              </a:rPr>
              <a:t>lat</a:t>
            </a:r>
            <a:r>
              <a:rPr sz="1600" spc="-1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A48CA"/>
                </a:solidFill>
                <a:latin typeface="Calibri"/>
                <a:cs typeface="Calibri"/>
              </a:rPr>
              <a:t>long</a:t>
            </a:r>
            <a:r>
              <a:rPr sz="1600" spc="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values</a:t>
            </a:r>
            <a:endParaRPr sz="16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Calibri"/>
                <a:cs typeface="Calibri"/>
              </a:rPr>
              <a:t>Creating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marker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show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distance</a:t>
            </a:r>
            <a:endParaRPr sz="16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Calibri"/>
                <a:cs typeface="Calibri"/>
              </a:rPr>
              <a:t>Display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distance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between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two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point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help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5" dirty="0">
                <a:solidFill>
                  <a:srgbClr val="0A48CA"/>
                </a:solidFill>
                <a:latin typeface="Calibri"/>
                <a:cs typeface="Calibri"/>
              </a:rPr>
              <a:t>folium.polyline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add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5628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Build</a:t>
            </a:r>
            <a:r>
              <a:rPr spc="10" dirty="0"/>
              <a:t> </a:t>
            </a:r>
            <a:r>
              <a:rPr spc="-10" dirty="0"/>
              <a:t>an</a:t>
            </a:r>
            <a:r>
              <a:rPr spc="10" dirty="0"/>
              <a:t> </a:t>
            </a:r>
            <a:r>
              <a:rPr spc="-5" dirty="0"/>
              <a:t>Interactive</a:t>
            </a:r>
            <a:r>
              <a:rPr spc="25" dirty="0"/>
              <a:t> </a:t>
            </a:r>
            <a:r>
              <a:rPr spc="-5" dirty="0"/>
              <a:t>Map</a:t>
            </a:r>
            <a:r>
              <a:rPr spc="30" dirty="0"/>
              <a:t> </a:t>
            </a:r>
            <a:r>
              <a:rPr spc="-10" dirty="0"/>
              <a:t>with</a:t>
            </a:r>
            <a:r>
              <a:rPr spc="-5" dirty="0"/>
              <a:t> </a:t>
            </a:r>
            <a:r>
              <a:rPr spc="-1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11782"/>
            <a:ext cx="9534525" cy="31013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following </a:t>
            </a:r>
            <a:r>
              <a:rPr sz="2000" spc="-5" dirty="0">
                <a:latin typeface="Calibri"/>
                <a:cs typeface="Calibri"/>
              </a:rPr>
              <a:t>plots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where </a:t>
            </a:r>
            <a:r>
              <a:rPr sz="2000" spc="-10" dirty="0">
                <a:latin typeface="Calibri"/>
                <a:cs typeface="Calibri"/>
              </a:rPr>
              <a:t>created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A48CA"/>
                </a:solidFill>
                <a:latin typeface="Calibri"/>
                <a:cs typeface="Calibri"/>
              </a:rPr>
              <a:t>Plotly</a:t>
            </a:r>
            <a:r>
              <a:rPr sz="2000" spc="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A48CA"/>
                </a:solidFill>
                <a:latin typeface="Calibri"/>
                <a:cs typeface="Calibri"/>
              </a:rPr>
              <a:t>dash</a:t>
            </a:r>
            <a:r>
              <a:rPr sz="2000" spc="-2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dashboard</a:t>
            </a:r>
            <a:r>
              <a:rPr sz="2000" spc="-15" dirty="0">
                <a:latin typeface="Calibri"/>
                <a:cs typeface="Calibri"/>
              </a:rPr>
              <a:t> 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interactive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visualization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data: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5"/>
              </a:spcBef>
              <a:buSzPct val="95000"/>
              <a:buFont typeface="Wingdings"/>
              <a:buChar char=""/>
              <a:tabLst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Pie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chart(</a:t>
            </a:r>
            <a:r>
              <a:rPr sz="2000" spc="-5" dirty="0">
                <a:solidFill>
                  <a:srgbClr val="0A48CA"/>
                </a:solidFill>
                <a:latin typeface="Calibri"/>
                <a:cs typeface="Calibri"/>
              </a:rPr>
              <a:t>.px.pie()</a:t>
            </a:r>
            <a:r>
              <a:rPr sz="2000" spc="-5" dirty="0">
                <a:latin typeface="Calibri"/>
                <a:cs typeface="Calibri"/>
              </a:rPr>
              <a:t>)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showing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successful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launches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5" dirty="0">
                <a:latin typeface="Calibri"/>
                <a:cs typeface="Calibri"/>
              </a:rPr>
              <a:t>Shows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Launch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site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success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rate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percentage</a:t>
            </a:r>
            <a:endParaRPr sz="1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chart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could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filtered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show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successful/failed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launches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using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Calibri"/>
                <a:cs typeface="Calibri"/>
              </a:rPr>
              <a:t>dcc.Dropdown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2280"/>
              </a:lnSpc>
              <a:buSzPct val="95000"/>
              <a:buFont typeface="Wingdings"/>
              <a:buChar char=""/>
              <a:tabLst>
                <a:tab pos="241300" algn="l"/>
              </a:tabLst>
            </a:pPr>
            <a:r>
              <a:rPr sz="2000" spc="-15" dirty="0">
                <a:latin typeface="Calibri"/>
                <a:cs typeface="Calibri"/>
              </a:rPr>
              <a:t>Scatter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Graph(</a:t>
            </a:r>
            <a:r>
              <a:rPr sz="2000" spc="-10" dirty="0">
                <a:solidFill>
                  <a:srgbClr val="0A48CA"/>
                </a:solidFill>
                <a:latin typeface="Calibri"/>
                <a:cs typeface="Calibri"/>
              </a:rPr>
              <a:t>px.scatter()</a:t>
            </a:r>
            <a:r>
              <a:rPr sz="2000" spc="-10" dirty="0">
                <a:latin typeface="Calibri"/>
                <a:cs typeface="Calibri"/>
              </a:rPr>
              <a:t>)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show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correlation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successful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failed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280"/>
              </a:lnSpc>
            </a:pPr>
            <a:r>
              <a:rPr sz="2000" spc="-5" dirty="0">
                <a:latin typeface="Calibri"/>
                <a:cs typeface="Calibri"/>
              </a:rPr>
              <a:t>payload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mass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could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filtered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Calibri"/>
                <a:cs typeface="Calibri"/>
              </a:rPr>
              <a:t>.RrangeSlider()</a:t>
            </a:r>
            <a:r>
              <a:rPr sz="1600" spc="3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range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payload</a:t>
            </a:r>
            <a:r>
              <a:rPr sz="1600" spc="-5" dirty="0">
                <a:latin typeface="Calibri"/>
                <a:cs typeface="Calibri"/>
              </a:rPr>
              <a:t> mass</a:t>
            </a:r>
            <a:endParaRPr sz="16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5" dirty="0">
                <a:latin typeface="Calibri"/>
                <a:cs typeface="Calibri"/>
              </a:rPr>
              <a:t>Could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0" dirty="0">
                <a:latin typeface="Calibri"/>
                <a:cs typeface="Calibri"/>
              </a:rPr>
              <a:t> filtered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booster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version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3501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Build</a:t>
            </a:r>
            <a:r>
              <a:rPr spc="10" dirty="0"/>
              <a:t> </a:t>
            </a:r>
            <a:r>
              <a:rPr spc="-10" dirty="0"/>
              <a:t>a</a:t>
            </a:r>
            <a:r>
              <a:rPr spc="-5" dirty="0"/>
              <a:t> </a:t>
            </a:r>
            <a:r>
              <a:rPr spc="-10" dirty="0"/>
              <a:t>Dashboard</a:t>
            </a:r>
            <a:r>
              <a:rPr spc="65" dirty="0"/>
              <a:t> </a:t>
            </a:r>
            <a:r>
              <a:rPr spc="-10" dirty="0"/>
              <a:t>with</a:t>
            </a:r>
            <a:r>
              <a:rPr spc="-5" dirty="0"/>
              <a:t> </a:t>
            </a:r>
            <a:r>
              <a:rPr spc="-10" dirty="0"/>
              <a:t>Plotly 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3269" y="1897126"/>
            <a:ext cx="2861310" cy="3318510"/>
            <a:chOff x="763269" y="1897126"/>
            <a:chExt cx="2861310" cy="3318510"/>
          </a:xfrm>
        </p:grpSpPr>
        <p:sp>
          <p:nvSpPr>
            <p:cNvPr id="3" name="object 3"/>
            <p:cNvSpPr/>
            <p:nvPr/>
          </p:nvSpPr>
          <p:spPr>
            <a:xfrm>
              <a:off x="769619" y="1903476"/>
              <a:ext cx="2848610" cy="3305810"/>
            </a:xfrm>
            <a:custGeom>
              <a:avLst/>
              <a:gdLst/>
              <a:ahLst/>
              <a:cxnLst/>
              <a:rect l="l" t="t" r="r" b="b"/>
              <a:pathLst>
                <a:path w="2848610" h="3305810">
                  <a:moveTo>
                    <a:pt x="2563495" y="0"/>
                  </a:moveTo>
                  <a:lnTo>
                    <a:pt x="284835" y="0"/>
                  </a:lnTo>
                  <a:lnTo>
                    <a:pt x="238632" y="3727"/>
                  </a:lnTo>
                  <a:lnTo>
                    <a:pt x="194803" y="14519"/>
                  </a:lnTo>
                  <a:lnTo>
                    <a:pt x="153935" y="31790"/>
                  </a:lnTo>
                  <a:lnTo>
                    <a:pt x="116613" y="54953"/>
                  </a:lnTo>
                  <a:lnTo>
                    <a:pt x="83424" y="83423"/>
                  </a:lnTo>
                  <a:lnTo>
                    <a:pt x="54955" y="116613"/>
                  </a:lnTo>
                  <a:lnTo>
                    <a:pt x="31791" y="153938"/>
                  </a:lnTo>
                  <a:lnTo>
                    <a:pt x="14520" y="194811"/>
                  </a:lnTo>
                  <a:lnTo>
                    <a:pt x="3727" y="238648"/>
                  </a:lnTo>
                  <a:lnTo>
                    <a:pt x="0" y="284861"/>
                  </a:lnTo>
                  <a:lnTo>
                    <a:pt x="0" y="3020695"/>
                  </a:lnTo>
                  <a:lnTo>
                    <a:pt x="3727" y="3066907"/>
                  </a:lnTo>
                  <a:lnTo>
                    <a:pt x="14520" y="3110744"/>
                  </a:lnTo>
                  <a:lnTo>
                    <a:pt x="31791" y="3151617"/>
                  </a:lnTo>
                  <a:lnTo>
                    <a:pt x="54955" y="3188942"/>
                  </a:lnTo>
                  <a:lnTo>
                    <a:pt x="83424" y="3222132"/>
                  </a:lnTo>
                  <a:lnTo>
                    <a:pt x="116613" y="3250602"/>
                  </a:lnTo>
                  <a:lnTo>
                    <a:pt x="153935" y="3273765"/>
                  </a:lnTo>
                  <a:lnTo>
                    <a:pt x="194803" y="3291036"/>
                  </a:lnTo>
                  <a:lnTo>
                    <a:pt x="238632" y="3301828"/>
                  </a:lnTo>
                  <a:lnTo>
                    <a:pt x="284835" y="3305555"/>
                  </a:lnTo>
                  <a:lnTo>
                    <a:pt x="2563495" y="3305555"/>
                  </a:lnTo>
                  <a:lnTo>
                    <a:pt x="2609707" y="3301828"/>
                  </a:lnTo>
                  <a:lnTo>
                    <a:pt x="2653544" y="3291036"/>
                  </a:lnTo>
                  <a:lnTo>
                    <a:pt x="2694417" y="3273765"/>
                  </a:lnTo>
                  <a:lnTo>
                    <a:pt x="2731742" y="3250602"/>
                  </a:lnTo>
                  <a:lnTo>
                    <a:pt x="2764932" y="3222132"/>
                  </a:lnTo>
                  <a:lnTo>
                    <a:pt x="2793402" y="3188942"/>
                  </a:lnTo>
                  <a:lnTo>
                    <a:pt x="2816565" y="3151617"/>
                  </a:lnTo>
                  <a:lnTo>
                    <a:pt x="2833836" y="3110744"/>
                  </a:lnTo>
                  <a:lnTo>
                    <a:pt x="2844628" y="3066907"/>
                  </a:lnTo>
                  <a:lnTo>
                    <a:pt x="2848356" y="3020695"/>
                  </a:lnTo>
                  <a:lnTo>
                    <a:pt x="2848356" y="284861"/>
                  </a:lnTo>
                  <a:lnTo>
                    <a:pt x="2844628" y="238648"/>
                  </a:lnTo>
                  <a:lnTo>
                    <a:pt x="2833836" y="194811"/>
                  </a:lnTo>
                  <a:lnTo>
                    <a:pt x="2816565" y="153938"/>
                  </a:lnTo>
                  <a:lnTo>
                    <a:pt x="2793402" y="116613"/>
                  </a:lnTo>
                  <a:lnTo>
                    <a:pt x="2764932" y="83423"/>
                  </a:lnTo>
                  <a:lnTo>
                    <a:pt x="2731742" y="54953"/>
                  </a:lnTo>
                  <a:lnTo>
                    <a:pt x="2694417" y="31790"/>
                  </a:lnTo>
                  <a:lnTo>
                    <a:pt x="2653544" y="14519"/>
                  </a:lnTo>
                  <a:lnTo>
                    <a:pt x="2609707" y="3727"/>
                  </a:lnTo>
                  <a:lnTo>
                    <a:pt x="256349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9619" y="1903476"/>
              <a:ext cx="2848610" cy="3305810"/>
            </a:xfrm>
            <a:custGeom>
              <a:avLst/>
              <a:gdLst/>
              <a:ahLst/>
              <a:cxnLst/>
              <a:rect l="l" t="t" r="r" b="b"/>
              <a:pathLst>
                <a:path w="2848610" h="3305810">
                  <a:moveTo>
                    <a:pt x="0" y="284861"/>
                  </a:moveTo>
                  <a:lnTo>
                    <a:pt x="3727" y="238648"/>
                  </a:lnTo>
                  <a:lnTo>
                    <a:pt x="14520" y="194811"/>
                  </a:lnTo>
                  <a:lnTo>
                    <a:pt x="31791" y="153938"/>
                  </a:lnTo>
                  <a:lnTo>
                    <a:pt x="54955" y="116613"/>
                  </a:lnTo>
                  <a:lnTo>
                    <a:pt x="83424" y="83423"/>
                  </a:lnTo>
                  <a:lnTo>
                    <a:pt x="116613" y="54953"/>
                  </a:lnTo>
                  <a:lnTo>
                    <a:pt x="153935" y="31790"/>
                  </a:lnTo>
                  <a:lnTo>
                    <a:pt x="194803" y="14519"/>
                  </a:lnTo>
                  <a:lnTo>
                    <a:pt x="238632" y="3727"/>
                  </a:lnTo>
                  <a:lnTo>
                    <a:pt x="284835" y="0"/>
                  </a:lnTo>
                  <a:lnTo>
                    <a:pt x="2563495" y="0"/>
                  </a:lnTo>
                  <a:lnTo>
                    <a:pt x="2609707" y="3727"/>
                  </a:lnTo>
                  <a:lnTo>
                    <a:pt x="2653544" y="14519"/>
                  </a:lnTo>
                  <a:lnTo>
                    <a:pt x="2694417" y="31790"/>
                  </a:lnTo>
                  <a:lnTo>
                    <a:pt x="2731742" y="54953"/>
                  </a:lnTo>
                  <a:lnTo>
                    <a:pt x="2764932" y="83423"/>
                  </a:lnTo>
                  <a:lnTo>
                    <a:pt x="2793402" y="116613"/>
                  </a:lnTo>
                  <a:lnTo>
                    <a:pt x="2816565" y="153938"/>
                  </a:lnTo>
                  <a:lnTo>
                    <a:pt x="2833836" y="194811"/>
                  </a:lnTo>
                  <a:lnTo>
                    <a:pt x="2844628" y="238648"/>
                  </a:lnTo>
                  <a:lnTo>
                    <a:pt x="2848356" y="284861"/>
                  </a:lnTo>
                  <a:lnTo>
                    <a:pt x="2848356" y="3020695"/>
                  </a:lnTo>
                  <a:lnTo>
                    <a:pt x="2844628" y="3066907"/>
                  </a:lnTo>
                  <a:lnTo>
                    <a:pt x="2833836" y="3110744"/>
                  </a:lnTo>
                  <a:lnTo>
                    <a:pt x="2816565" y="3151617"/>
                  </a:lnTo>
                  <a:lnTo>
                    <a:pt x="2793402" y="3188942"/>
                  </a:lnTo>
                  <a:lnTo>
                    <a:pt x="2764932" y="3222132"/>
                  </a:lnTo>
                  <a:lnTo>
                    <a:pt x="2731742" y="3250602"/>
                  </a:lnTo>
                  <a:lnTo>
                    <a:pt x="2694417" y="3273765"/>
                  </a:lnTo>
                  <a:lnTo>
                    <a:pt x="2653544" y="3291036"/>
                  </a:lnTo>
                  <a:lnTo>
                    <a:pt x="2609707" y="3301828"/>
                  </a:lnTo>
                  <a:lnTo>
                    <a:pt x="2563495" y="3305555"/>
                  </a:lnTo>
                  <a:lnTo>
                    <a:pt x="284835" y="3305555"/>
                  </a:lnTo>
                  <a:lnTo>
                    <a:pt x="238632" y="3301828"/>
                  </a:lnTo>
                  <a:lnTo>
                    <a:pt x="194803" y="3291036"/>
                  </a:lnTo>
                  <a:lnTo>
                    <a:pt x="153935" y="3273765"/>
                  </a:lnTo>
                  <a:lnTo>
                    <a:pt x="116613" y="3250602"/>
                  </a:lnTo>
                  <a:lnTo>
                    <a:pt x="83424" y="3222132"/>
                  </a:lnTo>
                  <a:lnTo>
                    <a:pt x="54955" y="3188942"/>
                  </a:lnTo>
                  <a:lnTo>
                    <a:pt x="31791" y="3151617"/>
                  </a:lnTo>
                  <a:lnTo>
                    <a:pt x="14520" y="3110744"/>
                  </a:lnTo>
                  <a:lnTo>
                    <a:pt x="3727" y="3066907"/>
                  </a:lnTo>
                  <a:lnTo>
                    <a:pt x="0" y="3020695"/>
                  </a:lnTo>
                  <a:lnTo>
                    <a:pt x="0" y="284861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57478" y="2040407"/>
            <a:ext cx="2390140" cy="244284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84785" indent="-172720" algn="just">
              <a:lnSpc>
                <a:spcPct val="100000"/>
              </a:lnSpc>
              <a:spcBef>
                <a:spcPts val="229"/>
              </a:spcBef>
              <a:buChar char="•"/>
              <a:tabLst>
                <a:tab pos="185420" algn="l"/>
              </a:tabLst>
            </a:pPr>
            <a:r>
              <a:rPr sz="1600" spc="-10" dirty="0">
                <a:latin typeface="Calibri"/>
                <a:cs typeface="Calibri"/>
              </a:rPr>
              <a:t>Load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dataset</a:t>
            </a:r>
            <a:endParaRPr sz="1600">
              <a:latin typeface="Calibri"/>
              <a:cs typeface="Calibri"/>
            </a:endParaRPr>
          </a:p>
          <a:p>
            <a:pPr marL="184785" marR="506730" indent="-172720" algn="just">
              <a:lnSpc>
                <a:spcPts val="1750"/>
              </a:lnSpc>
              <a:spcBef>
                <a:spcPts val="334"/>
              </a:spcBef>
              <a:buChar char="•"/>
              <a:tabLst>
                <a:tab pos="185420" algn="l"/>
              </a:tabLst>
            </a:pPr>
            <a:r>
              <a:rPr sz="1600" spc="-15" dirty="0">
                <a:latin typeface="Calibri"/>
                <a:cs typeface="Calibri"/>
              </a:rPr>
              <a:t>Data transformation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(standardization</a:t>
            </a:r>
            <a:r>
              <a:rPr sz="1600" spc="-8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preprocessing</a:t>
            </a:r>
            <a:endParaRPr sz="1600">
              <a:latin typeface="Calibri"/>
              <a:cs typeface="Calibri"/>
            </a:endParaRPr>
          </a:p>
          <a:p>
            <a:pPr marL="184785" marR="5080" indent="-172720">
              <a:lnSpc>
                <a:spcPts val="1760"/>
              </a:lnSpc>
              <a:spcBef>
                <a:spcPts val="295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Split </a:t>
            </a:r>
            <a:r>
              <a:rPr sz="1600" spc="-15" dirty="0">
                <a:latin typeface="Calibri"/>
                <a:cs typeface="Calibri"/>
              </a:rPr>
              <a:t>data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test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train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data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Calibri"/>
                <a:cs typeface="Calibri"/>
              </a:rPr>
              <a:t>.train_test.split()</a:t>
            </a:r>
            <a:endParaRPr sz="1600">
              <a:latin typeface="Calibri"/>
              <a:cs typeface="Calibri"/>
            </a:endParaRPr>
          </a:p>
          <a:p>
            <a:pPr marL="184785" marR="21590" indent="-172720">
              <a:lnSpc>
                <a:spcPct val="91600"/>
              </a:lnSpc>
              <a:spcBef>
                <a:spcPts val="265"/>
              </a:spcBef>
              <a:buChar char="•"/>
              <a:tabLst>
                <a:tab pos="185420" algn="l"/>
              </a:tabLst>
            </a:pP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each machine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learning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algorithm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create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A48CA"/>
                </a:solidFill>
                <a:latin typeface="Calibri"/>
                <a:cs typeface="Calibri"/>
              </a:rPr>
              <a:t>GridsSarchCV</a:t>
            </a:r>
            <a:r>
              <a:rPr sz="160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object</a:t>
            </a:r>
            <a:endParaRPr sz="16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20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Fit</a:t>
            </a:r>
            <a:r>
              <a:rPr sz="1600" spc="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object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parameters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00302" y="4605273"/>
            <a:ext cx="3916045" cy="1973580"/>
            <a:chOff x="1400302" y="4605273"/>
            <a:chExt cx="3916045" cy="1973580"/>
          </a:xfrm>
        </p:grpSpPr>
        <p:sp>
          <p:nvSpPr>
            <p:cNvPr id="7" name="object 7"/>
            <p:cNvSpPr/>
            <p:nvPr/>
          </p:nvSpPr>
          <p:spPr>
            <a:xfrm>
              <a:off x="2631948" y="5593638"/>
              <a:ext cx="2684780" cy="984885"/>
            </a:xfrm>
            <a:custGeom>
              <a:avLst/>
              <a:gdLst/>
              <a:ahLst/>
              <a:cxnLst/>
              <a:rect l="l" t="t" r="r" b="b"/>
              <a:pathLst>
                <a:path w="2684779" h="984884">
                  <a:moveTo>
                    <a:pt x="97408" y="0"/>
                  </a:moveTo>
                  <a:lnTo>
                    <a:pt x="0" y="42798"/>
                  </a:lnTo>
                  <a:lnTo>
                    <a:pt x="21652" y="89883"/>
                  </a:lnTo>
                  <a:lnTo>
                    <a:pt x="44800" y="136163"/>
                  </a:lnTo>
                  <a:lnTo>
                    <a:pt x="69420" y="181604"/>
                  </a:lnTo>
                  <a:lnTo>
                    <a:pt x="95489" y="226173"/>
                  </a:lnTo>
                  <a:lnTo>
                    <a:pt x="122984" y="269836"/>
                  </a:lnTo>
                  <a:lnTo>
                    <a:pt x="151880" y="312560"/>
                  </a:lnTo>
                  <a:lnTo>
                    <a:pt x="182153" y="354310"/>
                  </a:lnTo>
                  <a:lnTo>
                    <a:pt x="213782" y="395053"/>
                  </a:lnTo>
                  <a:lnTo>
                    <a:pt x="246741" y="434756"/>
                  </a:lnTo>
                  <a:lnTo>
                    <a:pt x="281007" y="473384"/>
                  </a:lnTo>
                  <a:lnTo>
                    <a:pt x="316557" y="510904"/>
                  </a:lnTo>
                  <a:lnTo>
                    <a:pt x="353367" y="547282"/>
                  </a:lnTo>
                  <a:lnTo>
                    <a:pt x="391413" y="582485"/>
                  </a:lnTo>
                  <a:lnTo>
                    <a:pt x="427793" y="614105"/>
                  </a:lnTo>
                  <a:lnTo>
                    <a:pt x="464860" y="644418"/>
                  </a:lnTo>
                  <a:lnTo>
                    <a:pt x="502585" y="673427"/>
                  </a:lnTo>
                  <a:lnTo>
                    <a:pt x="540940" y="701132"/>
                  </a:lnTo>
                  <a:lnTo>
                    <a:pt x="579895" y="727535"/>
                  </a:lnTo>
                  <a:lnTo>
                    <a:pt x="619421" y="752638"/>
                  </a:lnTo>
                  <a:lnTo>
                    <a:pt x="659490" y="776443"/>
                  </a:lnTo>
                  <a:lnTo>
                    <a:pt x="700071" y="798950"/>
                  </a:lnTo>
                  <a:lnTo>
                    <a:pt x="741136" y="820162"/>
                  </a:lnTo>
                  <a:lnTo>
                    <a:pt x="782656" y="840081"/>
                  </a:lnTo>
                  <a:lnTo>
                    <a:pt x="824601" y="858707"/>
                  </a:lnTo>
                  <a:lnTo>
                    <a:pt x="866943" y="876043"/>
                  </a:lnTo>
                  <a:lnTo>
                    <a:pt x="909652" y="892090"/>
                  </a:lnTo>
                  <a:lnTo>
                    <a:pt x="952700" y="906849"/>
                  </a:lnTo>
                  <a:lnTo>
                    <a:pt x="996056" y="920323"/>
                  </a:lnTo>
                  <a:lnTo>
                    <a:pt x="1039693" y="932513"/>
                  </a:lnTo>
                  <a:lnTo>
                    <a:pt x="1083580" y="943420"/>
                  </a:lnTo>
                  <a:lnTo>
                    <a:pt x="1127689" y="953046"/>
                  </a:lnTo>
                  <a:lnTo>
                    <a:pt x="1171990" y="961393"/>
                  </a:lnTo>
                  <a:lnTo>
                    <a:pt x="1216456" y="968462"/>
                  </a:lnTo>
                  <a:lnTo>
                    <a:pt x="1261055" y="974255"/>
                  </a:lnTo>
                  <a:lnTo>
                    <a:pt x="1305759" y="978773"/>
                  </a:lnTo>
                  <a:lnTo>
                    <a:pt x="1350540" y="982018"/>
                  </a:lnTo>
                  <a:lnTo>
                    <a:pt x="1395368" y="983993"/>
                  </a:lnTo>
                  <a:lnTo>
                    <a:pt x="1440213" y="984697"/>
                  </a:lnTo>
                  <a:lnTo>
                    <a:pt x="1485048" y="984133"/>
                  </a:lnTo>
                  <a:lnTo>
                    <a:pt x="1529842" y="982303"/>
                  </a:lnTo>
                  <a:lnTo>
                    <a:pt x="1574566" y="979208"/>
                  </a:lnTo>
                  <a:lnTo>
                    <a:pt x="1619192" y="974849"/>
                  </a:lnTo>
                  <a:lnTo>
                    <a:pt x="1663690" y="969229"/>
                  </a:lnTo>
                  <a:lnTo>
                    <a:pt x="1708031" y="962349"/>
                  </a:lnTo>
                  <a:lnTo>
                    <a:pt x="1752186" y="954210"/>
                  </a:lnTo>
                  <a:lnTo>
                    <a:pt x="1796126" y="944814"/>
                  </a:lnTo>
                  <a:lnTo>
                    <a:pt x="1839821" y="934163"/>
                  </a:lnTo>
                  <a:lnTo>
                    <a:pt x="1883244" y="922258"/>
                  </a:lnTo>
                  <a:lnTo>
                    <a:pt x="1926364" y="909102"/>
                  </a:lnTo>
                  <a:lnTo>
                    <a:pt x="1969152" y="894694"/>
                  </a:lnTo>
                  <a:lnTo>
                    <a:pt x="2011580" y="879038"/>
                  </a:lnTo>
                  <a:lnTo>
                    <a:pt x="2053617" y="862134"/>
                  </a:lnTo>
                  <a:lnTo>
                    <a:pt x="2095236" y="843985"/>
                  </a:lnTo>
                  <a:lnTo>
                    <a:pt x="2136406" y="824592"/>
                  </a:lnTo>
                  <a:lnTo>
                    <a:pt x="2177100" y="803956"/>
                  </a:lnTo>
                  <a:lnTo>
                    <a:pt x="2217287" y="782079"/>
                  </a:lnTo>
                  <a:lnTo>
                    <a:pt x="2256938" y="758963"/>
                  </a:lnTo>
                  <a:lnTo>
                    <a:pt x="2296025" y="734609"/>
                  </a:lnTo>
                  <a:lnTo>
                    <a:pt x="2334519" y="709019"/>
                  </a:lnTo>
                  <a:lnTo>
                    <a:pt x="2372389" y="682195"/>
                  </a:lnTo>
                  <a:lnTo>
                    <a:pt x="2409608" y="654138"/>
                  </a:lnTo>
                  <a:lnTo>
                    <a:pt x="2446145" y="624849"/>
                  </a:lnTo>
                  <a:lnTo>
                    <a:pt x="2481972" y="594331"/>
                  </a:lnTo>
                  <a:lnTo>
                    <a:pt x="2517060" y="562585"/>
                  </a:lnTo>
                  <a:lnTo>
                    <a:pt x="2551379" y="529612"/>
                  </a:lnTo>
                  <a:lnTo>
                    <a:pt x="2584901" y="495414"/>
                  </a:lnTo>
                  <a:lnTo>
                    <a:pt x="2617597" y="459993"/>
                  </a:lnTo>
                  <a:lnTo>
                    <a:pt x="2675001" y="500900"/>
                  </a:lnTo>
                  <a:lnTo>
                    <a:pt x="2684272" y="291566"/>
                  </a:lnTo>
                  <a:lnTo>
                    <a:pt x="2472943" y="357022"/>
                  </a:lnTo>
                  <a:lnTo>
                    <a:pt x="2530348" y="397916"/>
                  </a:lnTo>
                  <a:lnTo>
                    <a:pt x="2495143" y="435273"/>
                  </a:lnTo>
                  <a:lnTo>
                    <a:pt x="2458707" y="471323"/>
                  </a:lnTo>
                  <a:lnTo>
                    <a:pt x="2421078" y="506038"/>
                  </a:lnTo>
                  <a:lnTo>
                    <a:pt x="2382294" y="539392"/>
                  </a:lnTo>
                  <a:lnTo>
                    <a:pt x="2342393" y="571358"/>
                  </a:lnTo>
                  <a:lnTo>
                    <a:pt x="2301414" y="601908"/>
                  </a:lnTo>
                  <a:lnTo>
                    <a:pt x="2259395" y="631015"/>
                  </a:lnTo>
                  <a:lnTo>
                    <a:pt x="2216375" y="658653"/>
                  </a:lnTo>
                  <a:lnTo>
                    <a:pt x="2172392" y="684793"/>
                  </a:lnTo>
                  <a:lnTo>
                    <a:pt x="2127484" y="709409"/>
                  </a:lnTo>
                  <a:lnTo>
                    <a:pt x="2081690" y="732474"/>
                  </a:lnTo>
                  <a:lnTo>
                    <a:pt x="2035048" y="753960"/>
                  </a:lnTo>
                  <a:lnTo>
                    <a:pt x="1990311" y="772778"/>
                  </a:lnTo>
                  <a:lnTo>
                    <a:pt x="1945309" y="790012"/>
                  </a:lnTo>
                  <a:lnTo>
                    <a:pt x="1900072" y="805678"/>
                  </a:lnTo>
                  <a:lnTo>
                    <a:pt x="1854632" y="819785"/>
                  </a:lnTo>
                  <a:lnTo>
                    <a:pt x="1809021" y="832348"/>
                  </a:lnTo>
                  <a:lnTo>
                    <a:pt x="1763272" y="843378"/>
                  </a:lnTo>
                  <a:lnTo>
                    <a:pt x="1717416" y="852889"/>
                  </a:lnTo>
                  <a:lnTo>
                    <a:pt x="1671485" y="860891"/>
                  </a:lnTo>
                  <a:lnTo>
                    <a:pt x="1625510" y="867398"/>
                  </a:lnTo>
                  <a:lnTo>
                    <a:pt x="1579525" y="872422"/>
                  </a:lnTo>
                  <a:lnTo>
                    <a:pt x="1533560" y="875976"/>
                  </a:lnTo>
                  <a:lnTo>
                    <a:pt x="1487648" y="878072"/>
                  </a:lnTo>
                  <a:lnTo>
                    <a:pt x="1441821" y="878722"/>
                  </a:lnTo>
                  <a:lnTo>
                    <a:pt x="1396110" y="877939"/>
                  </a:lnTo>
                  <a:lnTo>
                    <a:pt x="1350548" y="875736"/>
                  </a:lnTo>
                  <a:lnTo>
                    <a:pt x="1305166" y="872124"/>
                  </a:lnTo>
                  <a:lnTo>
                    <a:pt x="1259997" y="867115"/>
                  </a:lnTo>
                  <a:lnTo>
                    <a:pt x="1215071" y="860724"/>
                  </a:lnTo>
                  <a:lnTo>
                    <a:pt x="1170422" y="852961"/>
                  </a:lnTo>
                  <a:lnTo>
                    <a:pt x="1126081" y="843840"/>
                  </a:lnTo>
                  <a:lnTo>
                    <a:pt x="1082080" y="833372"/>
                  </a:lnTo>
                  <a:lnTo>
                    <a:pt x="1038451" y="821571"/>
                  </a:lnTo>
                  <a:lnTo>
                    <a:pt x="995225" y="808448"/>
                  </a:lnTo>
                  <a:lnTo>
                    <a:pt x="952435" y="794016"/>
                  </a:lnTo>
                  <a:lnTo>
                    <a:pt x="910113" y="778287"/>
                  </a:lnTo>
                  <a:lnTo>
                    <a:pt x="868291" y="761275"/>
                  </a:lnTo>
                  <a:lnTo>
                    <a:pt x="827000" y="742990"/>
                  </a:lnTo>
                  <a:lnTo>
                    <a:pt x="786272" y="723446"/>
                  </a:lnTo>
                  <a:lnTo>
                    <a:pt x="746140" y="702655"/>
                  </a:lnTo>
                  <a:lnTo>
                    <a:pt x="706635" y="680630"/>
                  </a:lnTo>
                  <a:lnTo>
                    <a:pt x="667789" y="657383"/>
                  </a:lnTo>
                  <a:lnTo>
                    <a:pt x="629634" y="632926"/>
                  </a:lnTo>
                  <a:lnTo>
                    <a:pt x="592202" y="607271"/>
                  </a:lnTo>
                  <a:lnTo>
                    <a:pt x="555525" y="580432"/>
                  </a:lnTo>
                  <a:lnTo>
                    <a:pt x="519635" y="552421"/>
                  </a:lnTo>
                  <a:lnTo>
                    <a:pt x="484564" y="523249"/>
                  </a:lnTo>
                  <a:lnTo>
                    <a:pt x="450343" y="492930"/>
                  </a:lnTo>
                  <a:lnTo>
                    <a:pt x="417005" y="461475"/>
                  </a:lnTo>
                  <a:lnTo>
                    <a:pt x="384581" y="428898"/>
                  </a:lnTo>
                  <a:lnTo>
                    <a:pt x="353104" y="395211"/>
                  </a:lnTo>
                  <a:lnTo>
                    <a:pt x="322605" y="360425"/>
                  </a:lnTo>
                  <a:lnTo>
                    <a:pt x="293117" y="324555"/>
                  </a:lnTo>
                  <a:lnTo>
                    <a:pt x="264671" y="287611"/>
                  </a:lnTo>
                  <a:lnTo>
                    <a:pt x="237298" y="249606"/>
                  </a:lnTo>
                  <a:lnTo>
                    <a:pt x="211032" y="210553"/>
                  </a:lnTo>
                  <a:lnTo>
                    <a:pt x="185904" y="170464"/>
                  </a:lnTo>
                  <a:lnTo>
                    <a:pt x="161945" y="129352"/>
                  </a:lnTo>
                  <a:lnTo>
                    <a:pt x="139189" y="87229"/>
                  </a:lnTo>
                  <a:lnTo>
                    <a:pt x="117666" y="44107"/>
                  </a:lnTo>
                  <a:lnTo>
                    <a:pt x="97408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06652" y="4611623"/>
              <a:ext cx="2533015" cy="1007744"/>
            </a:xfrm>
            <a:custGeom>
              <a:avLst/>
              <a:gdLst/>
              <a:ahLst/>
              <a:cxnLst/>
              <a:rect l="l" t="t" r="r" b="b"/>
              <a:pathLst>
                <a:path w="2533015" h="1007745">
                  <a:moveTo>
                    <a:pt x="2432177" y="0"/>
                  </a:moveTo>
                  <a:lnTo>
                    <a:pt x="100710" y="0"/>
                  </a:lnTo>
                  <a:lnTo>
                    <a:pt x="61507" y="7913"/>
                  </a:lnTo>
                  <a:lnTo>
                    <a:pt x="29495" y="29495"/>
                  </a:lnTo>
                  <a:lnTo>
                    <a:pt x="7913" y="61507"/>
                  </a:lnTo>
                  <a:lnTo>
                    <a:pt x="0" y="100711"/>
                  </a:lnTo>
                  <a:lnTo>
                    <a:pt x="0" y="906653"/>
                  </a:lnTo>
                  <a:lnTo>
                    <a:pt x="7913" y="945856"/>
                  </a:lnTo>
                  <a:lnTo>
                    <a:pt x="29495" y="977868"/>
                  </a:lnTo>
                  <a:lnTo>
                    <a:pt x="61507" y="999450"/>
                  </a:lnTo>
                  <a:lnTo>
                    <a:pt x="100710" y="1007363"/>
                  </a:lnTo>
                  <a:lnTo>
                    <a:pt x="2432177" y="1007363"/>
                  </a:lnTo>
                  <a:lnTo>
                    <a:pt x="2471380" y="999450"/>
                  </a:lnTo>
                  <a:lnTo>
                    <a:pt x="2503392" y="977868"/>
                  </a:lnTo>
                  <a:lnTo>
                    <a:pt x="2524974" y="945856"/>
                  </a:lnTo>
                  <a:lnTo>
                    <a:pt x="2532888" y="906653"/>
                  </a:lnTo>
                  <a:lnTo>
                    <a:pt x="2532888" y="100711"/>
                  </a:lnTo>
                  <a:lnTo>
                    <a:pt x="2524974" y="61507"/>
                  </a:lnTo>
                  <a:lnTo>
                    <a:pt x="2503392" y="29495"/>
                  </a:lnTo>
                  <a:lnTo>
                    <a:pt x="2471380" y="7913"/>
                  </a:lnTo>
                  <a:lnTo>
                    <a:pt x="243217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6652" y="4611623"/>
              <a:ext cx="2533015" cy="1007744"/>
            </a:xfrm>
            <a:custGeom>
              <a:avLst/>
              <a:gdLst/>
              <a:ahLst/>
              <a:cxnLst/>
              <a:rect l="l" t="t" r="r" b="b"/>
              <a:pathLst>
                <a:path w="2533015" h="1007745">
                  <a:moveTo>
                    <a:pt x="0" y="100711"/>
                  </a:moveTo>
                  <a:lnTo>
                    <a:pt x="7913" y="61507"/>
                  </a:lnTo>
                  <a:lnTo>
                    <a:pt x="29495" y="29495"/>
                  </a:lnTo>
                  <a:lnTo>
                    <a:pt x="61507" y="7913"/>
                  </a:lnTo>
                  <a:lnTo>
                    <a:pt x="100710" y="0"/>
                  </a:lnTo>
                  <a:lnTo>
                    <a:pt x="2432177" y="0"/>
                  </a:lnTo>
                  <a:lnTo>
                    <a:pt x="2471380" y="7913"/>
                  </a:lnTo>
                  <a:lnTo>
                    <a:pt x="2503392" y="29495"/>
                  </a:lnTo>
                  <a:lnTo>
                    <a:pt x="2524974" y="61507"/>
                  </a:lnTo>
                  <a:lnTo>
                    <a:pt x="2532888" y="100711"/>
                  </a:lnTo>
                  <a:lnTo>
                    <a:pt x="2532888" y="906653"/>
                  </a:lnTo>
                  <a:lnTo>
                    <a:pt x="2524974" y="945856"/>
                  </a:lnTo>
                  <a:lnTo>
                    <a:pt x="2503392" y="977868"/>
                  </a:lnTo>
                  <a:lnTo>
                    <a:pt x="2471380" y="999450"/>
                  </a:lnTo>
                  <a:lnTo>
                    <a:pt x="2432177" y="1007363"/>
                  </a:lnTo>
                  <a:lnTo>
                    <a:pt x="100710" y="1007363"/>
                  </a:lnTo>
                  <a:lnTo>
                    <a:pt x="61507" y="999450"/>
                  </a:lnTo>
                  <a:lnTo>
                    <a:pt x="29495" y="977868"/>
                  </a:lnTo>
                  <a:lnTo>
                    <a:pt x="7913" y="945856"/>
                  </a:lnTo>
                  <a:lnTo>
                    <a:pt x="0" y="906653"/>
                  </a:lnTo>
                  <a:lnTo>
                    <a:pt x="0" y="10071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61922" y="4920234"/>
            <a:ext cx="20218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0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10785" y="2749042"/>
            <a:ext cx="2861310" cy="2921000"/>
            <a:chOff x="4510785" y="2749042"/>
            <a:chExt cx="2861310" cy="2921000"/>
          </a:xfrm>
        </p:grpSpPr>
        <p:sp>
          <p:nvSpPr>
            <p:cNvPr id="12" name="object 12"/>
            <p:cNvSpPr/>
            <p:nvPr/>
          </p:nvSpPr>
          <p:spPr>
            <a:xfrm>
              <a:off x="4517135" y="2755392"/>
              <a:ext cx="2848610" cy="2908300"/>
            </a:xfrm>
            <a:custGeom>
              <a:avLst/>
              <a:gdLst/>
              <a:ahLst/>
              <a:cxnLst/>
              <a:rect l="l" t="t" r="r" b="b"/>
              <a:pathLst>
                <a:path w="2848609" h="2908300">
                  <a:moveTo>
                    <a:pt x="2563494" y="0"/>
                  </a:moveTo>
                  <a:lnTo>
                    <a:pt x="284861" y="0"/>
                  </a:lnTo>
                  <a:lnTo>
                    <a:pt x="238648" y="3727"/>
                  </a:lnTo>
                  <a:lnTo>
                    <a:pt x="194811" y="14519"/>
                  </a:lnTo>
                  <a:lnTo>
                    <a:pt x="153938" y="31790"/>
                  </a:lnTo>
                  <a:lnTo>
                    <a:pt x="116613" y="54953"/>
                  </a:lnTo>
                  <a:lnTo>
                    <a:pt x="83423" y="83423"/>
                  </a:lnTo>
                  <a:lnTo>
                    <a:pt x="54953" y="116613"/>
                  </a:lnTo>
                  <a:lnTo>
                    <a:pt x="31790" y="153938"/>
                  </a:lnTo>
                  <a:lnTo>
                    <a:pt x="14519" y="194811"/>
                  </a:lnTo>
                  <a:lnTo>
                    <a:pt x="3727" y="238648"/>
                  </a:lnTo>
                  <a:lnTo>
                    <a:pt x="0" y="284861"/>
                  </a:lnTo>
                  <a:lnTo>
                    <a:pt x="0" y="2622931"/>
                  </a:lnTo>
                  <a:lnTo>
                    <a:pt x="3727" y="2669143"/>
                  </a:lnTo>
                  <a:lnTo>
                    <a:pt x="14519" y="2712980"/>
                  </a:lnTo>
                  <a:lnTo>
                    <a:pt x="31790" y="2753853"/>
                  </a:lnTo>
                  <a:lnTo>
                    <a:pt x="54953" y="2791178"/>
                  </a:lnTo>
                  <a:lnTo>
                    <a:pt x="83423" y="2824368"/>
                  </a:lnTo>
                  <a:lnTo>
                    <a:pt x="116613" y="2852838"/>
                  </a:lnTo>
                  <a:lnTo>
                    <a:pt x="153938" y="2876001"/>
                  </a:lnTo>
                  <a:lnTo>
                    <a:pt x="194811" y="2893272"/>
                  </a:lnTo>
                  <a:lnTo>
                    <a:pt x="238648" y="2904064"/>
                  </a:lnTo>
                  <a:lnTo>
                    <a:pt x="284861" y="2907792"/>
                  </a:lnTo>
                  <a:lnTo>
                    <a:pt x="2563494" y="2907792"/>
                  </a:lnTo>
                  <a:lnTo>
                    <a:pt x="2609707" y="2904064"/>
                  </a:lnTo>
                  <a:lnTo>
                    <a:pt x="2653544" y="2893272"/>
                  </a:lnTo>
                  <a:lnTo>
                    <a:pt x="2694417" y="2876001"/>
                  </a:lnTo>
                  <a:lnTo>
                    <a:pt x="2731742" y="2852838"/>
                  </a:lnTo>
                  <a:lnTo>
                    <a:pt x="2764932" y="2824368"/>
                  </a:lnTo>
                  <a:lnTo>
                    <a:pt x="2793402" y="2791178"/>
                  </a:lnTo>
                  <a:lnTo>
                    <a:pt x="2816565" y="2753853"/>
                  </a:lnTo>
                  <a:lnTo>
                    <a:pt x="2833836" y="2712980"/>
                  </a:lnTo>
                  <a:lnTo>
                    <a:pt x="2844628" y="2669143"/>
                  </a:lnTo>
                  <a:lnTo>
                    <a:pt x="2848356" y="2622931"/>
                  </a:lnTo>
                  <a:lnTo>
                    <a:pt x="2848356" y="284861"/>
                  </a:lnTo>
                  <a:lnTo>
                    <a:pt x="2844628" y="238648"/>
                  </a:lnTo>
                  <a:lnTo>
                    <a:pt x="2833836" y="194811"/>
                  </a:lnTo>
                  <a:lnTo>
                    <a:pt x="2816565" y="153938"/>
                  </a:lnTo>
                  <a:lnTo>
                    <a:pt x="2793402" y="116613"/>
                  </a:lnTo>
                  <a:lnTo>
                    <a:pt x="2764932" y="83423"/>
                  </a:lnTo>
                  <a:lnTo>
                    <a:pt x="2731742" y="54953"/>
                  </a:lnTo>
                  <a:lnTo>
                    <a:pt x="2694417" y="31790"/>
                  </a:lnTo>
                  <a:lnTo>
                    <a:pt x="2653544" y="14519"/>
                  </a:lnTo>
                  <a:lnTo>
                    <a:pt x="2609707" y="3727"/>
                  </a:lnTo>
                  <a:lnTo>
                    <a:pt x="256349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7135" y="2755392"/>
              <a:ext cx="2848610" cy="2908300"/>
            </a:xfrm>
            <a:custGeom>
              <a:avLst/>
              <a:gdLst/>
              <a:ahLst/>
              <a:cxnLst/>
              <a:rect l="l" t="t" r="r" b="b"/>
              <a:pathLst>
                <a:path w="2848609" h="2908300">
                  <a:moveTo>
                    <a:pt x="0" y="284861"/>
                  </a:moveTo>
                  <a:lnTo>
                    <a:pt x="3727" y="238648"/>
                  </a:lnTo>
                  <a:lnTo>
                    <a:pt x="14519" y="194811"/>
                  </a:lnTo>
                  <a:lnTo>
                    <a:pt x="31790" y="153938"/>
                  </a:lnTo>
                  <a:lnTo>
                    <a:pt x="54953" y="116613"/>
                  </a:lnTo>
                  <a:lnTo>
                    <a:pt x="83423" y="83423"/>
                  </a:lnTo>
                  <a:lnTo>
                    <a:pt x="116613" y="54953"/>
                  </a:lnTo>
                  <a:lnTo>
                    <a:pt x="153938" y="31790"/>
                  </a:lnTo>
                  <a:lnTo>
                    <a:pt x="194811" y="14519"/>
                  </a:lnTo>
                  <a:lnTo>
                    <a:pt x="238648" y="3727"/>
                  </a:lnTo>
                  <a:lnTo>
                    <a:pt x="284861" y="0"/>
                  </a:lnTo>
                  <a:lnTo>
                    <a:pt x="2563494" y="0"/>
                  </a:lnTo>
                  <a:lnTo>
                    <a:pt x="2609707" y="3727"/>
                  </a:lnTo>
                  <a:lnTo>
                    <a:pt x="2653544" y="14519"/>
                  </a:lnTo>
                  <a:lnTo>
                    <a:pt x="2694417" y="31790"/>
                  </a:lnTo>
                  <a:lnTo>
                    <a:pt x="2731742" y="54953"/>
                  </a:lnTo>
                  <a:lnTo>
                    <a:pt x="2764932" y="83423"/>
                  </a:lnTo>
                  <a:lnTo>
                    <a:pt x="2793402" y="116613"/>
                  </a:lnTo>
                  <a:lnTo>
                    <a:pt x="2816565" y="153938"/>
                  </a:lnTo>
                  <a:lnTo>
                    <a:pt x="2833836" y="194811"/>
                  </a:lnTo>
                  <a:lnTo>
                    <a:pt x="2844628" y="238648"/>
                  </a:lnTo>
                  <a:lnTo>
                    <a:pt x="2848356" y="284861"/>
                  </a:lnTo>
                  <a:lnTo>
                    <a:pt x="2848356" y="2622931"/>
                  </a:lnTo>
                  <a:lnTo>
                    <a:pt x="2844628" y="2669143"/>
                  </a:lnTo>
                  <a:lnTo>
                    <a:pt x="2833836" y="2712980"/>
                  </a:lnTo>
                  <a:lnTo>
                    <a:pt x="2816565" y="2753853"/>
                  </a:lnTo>
                  <a:lnTo>
                    <a:pt x="2793402" y="2791178"/>
                  </a:lnTo>
                  <a:lnTo>
                    <a:pt x="2764932" y="2824368"/>
                  </a:lnTo>
                  <a:lnTo>
                    <a:pt x="2731742" y="2852838"/>
                  </a:lnTo>
                  <a:lnTo>
                    <a:pt x="2694417" y="2876001"/>
                  </a:lnTo>
                  <a:lnTo>
                    <a:pt x="2653544" y="2893272"/>
                  </a:lnTo>
                  <a:lnTo>
                    <a:pt x="2609707" y="2904064"/>
                  </a:lnTo>
                  <a:lnTo>
                    <a:pt x="2563494" y="2907792"/>
                  </a:lnTo>
                  <a:lnTo>
                    <a:pt x="284861" y="2907792"/>
                  </a:lnTo>
                  <a:lnTo>
                    <a:pt x="238648" y="2904064"/>
                  </a:lnTo>
                  <a:lnTo>
                    <a:pt x="194811" y="2893272"/>
                  </a:lnTo>
                  <a:lnTo>
                    <a:pt x="153938" y="2876001"/>
                  </a:lnTo>
                  <a:lnTo>
                    <a:pt x="116613" y="2852838"/>
                  </a:lnTo>
                  <a:lnTo>
                    <a:pt x="83423" y="2824368"/>
                  </a:lnTo>
                  <a:lnTo>
                    <a:pt x="54953" y="2791178"/>
                  </a:lnTo>
                  <a:lnTo>
                    <a:pt x="31790" y="2753853"/>
                  </a:lnTo>
                  <a:lnTo>
                    <a:pt x="14519" y="2712980"/>
                  </a:lnTo>
                  <a:lnTo>
                    <a:pt x="3727" y="2669143"/>
                  </a:lnTo>
                  <a:lnTo>
                    <a:pt x="0" y="2622931"/>
                  </a:lnTo>
                  <a:lnTo>
                    <a:pt x="0" y="284861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95190" y="3522675"/>
            <a:ext cx="2480310" cy="194310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84785" marR="904240" indent="-172720">
              <a:lnSpc>
                <a:spcPct val="91600"/>
              </a:lnSpc>
              <a:spcBef>
                <a:spcPts val="259"/>
              </a:spcBef>
              <a:buChar char="•"/>
              <a:tabLst>
                <a:tab pos="185420" algn="l"/>
              </a:tabLst>
            </a:pP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chosen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algorithms with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A48CA"/>
                </a:solidFill>
                <a:latin typeface="Calibri"/>
                <a:cs typeface="Calibri"/>
              </a:rPr>
              <a:t>GridSearchCv</a:t>
            </a:r>
            <a:endParaRPr sz="1600">
              <a:latin typeface="Calibri"/>
              <a:cs typeface="Calibri"/>
            </a:endParaRPr>
          </a:p>
          <a:p>
            <a:pPr marL="184785" marR="5080" indent="-172720">
              <a:lnSpc>
                <a:spcPts val="1760"/>
              </a:lnSpc>
              <a:spcBef>
                <a:spcPts val="310"/>
              </a:spcBef>
              <a:buChar char="•"/>
              <a:tabLst>
                <a:tab pos="185420" algn="l"/>
              </a:tabLst>
            </a:pPr>
            <a:r>
              <a:rPr sz="1600" spc="-10" dirty="0">
                <a:latin typeface="Calibri"/>
                <a:cs typeface="Calibri"/>
              </a:rPr>
              <a:t>Check </a:t>
            </a:r>
            <a:r>
              <a:rPr sz="1600" spc="-15" dirty="0">
                <a:latin typeface="Calibri"/>
                <a:cs typeface="Calibri"/>
              </a:rPr>
              <a:t>for </a:t>
            </a:r>
            <a:r>
              <a:rPr sz="1600" spc="-10" dirty="0">
                <a:latin typeface="Calibri"/>
                <a:cs typeface="Calibri"/>
              </a:rPr>
              <a:t>hyper </a:t>
            </a:r>
            <a:r>
              <a:rPr sz="1600" spc="-15" dirty="0">
                <a:latin typeface="Calibri"/>
                <a:cs typeface="Calibri"/>
              </a:rPr>
              <a:t>parameters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 </a:t>
            </a:r>
            <a:r>
              <a:rPr sz="1600" spc="-10" dirty="0">
                <a:solidFill>
                  <a:srgbClr val="0A48CA"/>
                </a:solidFill>
                <a:latin typeface="Calibri"/>
                <a:cs typeface="Calibri"/>
              </a:rPr>
              <a:t>.best_params</a:t>
            </a:r>
            <a:endParaRPr sz="1600">
              <a:latin typeface="Calibri"/>
              <a:cs typeface="Calibri"/>
            </a:endParaRPr>
          </a:p>
          <a:p>
            <a:pPr marL="184785" indent="-172720">
              <a:lnSpc>
                <a:spcPts val="1835"/>
              </a:lnSpc>
              <a:spcBef>
                <a:spcPts val="105"/>
              </a:spcBef>
              <a:buChar char="•"/>
              <a:tabLst>
                <a:tab pos="185420" algn="l"/>
              </a:tabLst>
            </a:pPr>
            <a:r>
              <a:rPr sz="1600" spc="-10" dirty="0">
                <a:latin typeface="Calibri"/>
                <a:cs typeface="Calibri"/>
              </a:rPr>
              <a:t>Check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accuracy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endParaRPr sz="1600">
              <a:latin typeface="Calibri"/>
              <a:cs typeface="Calibri"/>
            </a:endParaRPr>
          </a:p>
          <a:p>
            <a:pPr marL="184785">
              <a:lnSpc>
                <a:spcPts val="1835"/>
              </a:lnSpc>
            </a:pPr>
            <a:r>
              <a:rPr sz="1600" spc="-15" dirty="0">
                <a:solidFill>
                  <a:srgbClr val="0A48CA"/>
                </a:solidFill>
                <a:latin typeface="Calibri"/>
                <a:cs typeface="Calibri"/>
              </a:rPr>
              <a:t>.score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Calibri"/>
                <a:cs typeface="Calibri"/>
              </a:rPr>
              <a:t>.best_score_</a:t>
            </a:r>
            <a:endParaRPr sz="16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30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Plot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confusion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matrix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71617" y="1370613"/>
            <a:ext cx="4174490" cy="1900555"/>
            <a:chOff x="5071617" y="1370613"/>
            <a:chExt cx="4174490" cy="1900555"/>
          </a:xfrm>
        </p:grpSpPr>
        <p:sp>
          <p:nvSpPr>
            <p:cNvPr id="16" name="object 16"/>
            <p:cNvSpPr/>
            <p:nvPr/>
          </p:nvSpPr>
          <p:spPr>
            <a:xfrm>
              <a:off x="6305168" y="1370613"/>
              <a:ext cx="2940685" cy="917575"/>
            </a:xfrm>
            <a:custGeom>
              <a:avLst/>
              <a:gdLst/>
              <a:ahLst/>
              <a:cxnLst/>
              <a:rect l="l" t="t" r="r" b="b"/>
              <a:pathLst>
                <a:path w="2940684" h="917575">
                  <a:moveTo>
                    <a:pt x="1481276" y="0"/>
                  </a:moveTo>
                  <a:lnTo>
                    <a:pt x="1435737" y="782"/>
                  </a:lnTo>
                  <a:lnTo>
                    <a:pt x="1390292" y="2773"/>
                  </a:lnTo>
                  <a:lnTo>
                    <a:pt x="1344966" y="5967"/>
                  </a:lnTo>
                  <a:lnTo>
                    <a:pt x="1299784" y="10356"/>
                  </a:lnTo>
                  <a:lnTo>
                    <a:pt x="1254769" y="15934"/>
                  </a:lnTo>
                  <a:lnTo>
                    <a:pt x="1209948" y="22695"/>
                  </a:lnTo>
                  <a:lnTo>
                    <a:pt x="1165344" y="30631"/>
                  </a:lnTo>
                  <a:lnTo>
                    <a:pt x="1120981" y="39735"/>
                  </a:lnTo>
                  <a:lnTo>
                    <a:pt x="1076886" y="50001"/>
                  </a:lnTo>
                  <a:lnTo>
                    <a:pt x="1033081" y="61422"/>
                  </a:lnTo>
                  <a:lnTo>
                    <a:pt x="989592" y="73992"/>
                  </a:lnTo>
                  <a:lnTo>
                    <a:pt x="946444" y="87703"/>
                  </a:lnTo>
                  <a:lnTo>
                    <a:pt x="903660" y="102549"/>
                  </a:lnTo>
                  <a:lnTo>
                    <a:pt x="861266" y="118523"/>
                  </a:lnTo>
                  <a:lnTo>
                    <a:pt x="819287" y="135618"/>
                  </a:lnTo>
                  <a:lnTo>
                    <a:pt x="777746" y="153828"/>
                  </a:lnTo>
                  <a:lnTo>
                    <a:pt x="736668" y="173146"/>
                  </a:lnTo>
                  <a:lnTo>
                    <a:pt x="696079" y="193564"/>
                  </a:lnTo>
                  <a:lnTo>
                    <a:pt x="656002" y="215077"/>
                  </a:lnTo>
                  <a:lnTo>
                    <a:pt x="616462" y="237678"/>
                  </a:lnTo>
                  <a:lnTo>
                    <a:pt x="577484" y="261359"/>
                  </a:lnTo>
                  <a:lnTo>
                    <a:pt x="539093" y="286114"/>
                  </a:lnTo>
                  <a:lnTo>
                    <a:pt x="501312" y="311936"/>
                  </a:lnTo>
                  <a:lnTo>
                    <a:pt x="464167" y="338818"/>
                  </a:lnTo>
                  <a:lnTo>
                    <a:pt x="427683" y="366755"/>
                  </a:lnTo>
                  <a:lnTo>
                    <a:pt x="391883" y="395738"/>
                  </a:lnTo>
                  <a:lnTo>
                    <a:pt x="356792" y="425761"/>
                  </a:lnTo>
                  <a:lnTo>
                    <a:pt x="322436" y="456818"/>
                  </a:lnTo>
                  <a:lnTo>
                    <a:pt x="288838" y="488901"/>
                  </a:lnTo>
                  <a:lnTo>
                    <a:pt x="256024" y="522005"/>
                  </a:lnTo>
                  <a:lnTo>
                    <a:pt x="224017" y="556121"/>
                  </a:lnTo>
                  <a:lnTo>
                    <a:pt x="192843" y="591244"/>
                  </a:lnTo>
                  <a:lnTo>
                    <a:pt x="162526" y="627366"/>
                  </a:lnTo>
                  <a:lnTo>
                    <a:pt x="133091" y="664481"/>
                  </a:lnTo>
                  <a:lnTo>
                    <a:pt x="104561" y="702583"/>
                  </a:lnTo>
                  <a:lnTo>
                    <a:pt x="76963" y="741663"/>
                  </a:lnTo>
                  <a:lnTo>
                    <a:pt x="50320" y="781716"/>
                  </a:lnTo>
                  <a:lnTo>
                    <a:pt x="24658" y="822735"/>
                  </a:lnTo>
                  <a:lnTo>
                    <a:pt x="0" y="864713"/>
                  </a:lnTo>
                  <a:lnTo>
                    <a:pt x="92455" y="917291"/>
                  </a:lnTo>
                  <a:lnTo>
                    <a:pt x="117415" y="874950"/>
                  </a:lnTo>
                  <a:lnTo>
                    <a:pt x="143619" y="833451"/>
                  </a:lnTo>
                  <a:lnTo>
                    <a:pt x="171046" y="792819"/>
                  </a:lnTo>
                  <a:lnTo>
                    <a:pt x="199673" y="753081"/>
                  </a:lnTo>
                  <a:lnTo>
                    <a:pt x="229477" y="714261"/>
                  </a:lnTo>
                  <a:lnTo>
                    <a:pt x="260437" y="676385"/>
                  </a:lnTo>
                  <a:lnTo>
                    <a:pt x="292528" y="639479"/>
                  </a:lnTo>
                  <a:lnTo>
                    <a:pt x="325730" y="603568"/>
                  </a:lnTo>
                  <a:lnTo>
                    <a:pt x="360019" y="568678"/>
                  </a:lnTo>
                  <a:lnTo>
                    <a:pt x="395373" y="534834"/>
                  </a:lnTo>
                  <a:lnTo>
                    <a:pt x="431769" y="502063"/>
                  </a:lnTo>
                  <a:lnTo>
                    <a:pt x="469186" y="470388"/>
                  </a:lnTo>
                  <a:lnTo>
                    <a:pt x="507600" y="439837"/>
                  </a:lnTo>
                  <a:lnTo>
                    <a:pt x="546988" y="410434"/>
                  </a:lnTo>
                  <a:lnTo>
                    <a:pt x="586419" y="382817"/>
                  </a:lnTo>
                  <a:lnTo>
                    <a:pt x="626386" y="356544"/>
                  </a:lnTo>
                  <a:lnTo>
                    <a:pt x="666863" y="331610"/>
                  </a:lnTo>
                  <a:lnTo>
                    <a:pt x="707821" y="308012"/>
                  </a:lnTo>
                  <a:lnTo>
                    <a:pt x="749232" y="285745"/>
                  </a:lnTo>
                  <a:lnTo>
                    <a:pt x="791070" y="264804"/>
                  </a:lnTo>
                  <a:lnTo>
                    <a:pt x="833306" y="245185"/>
                  </a:lnTo>
                  <a:lnTo>
                    <a:pt x="875912" y="226884"/>
                  </a:lnTo>
                  <a:lnTo>
                    <a:pt x="918862" y="209896"/>
                  </a:lnTo>
                  <a:lnTo>
                    <a:pt x="962126" y="194216"/>
                  </a:lnTo>
                  <a:lnTo>
                    <a:pt x="1005678" y="179841"/>
                  </a:lnTo>
                  <a:lnTo>
                    <a:pt x="1049490" y="166765"/>
                  </a:lnTo>
                  <a:lnTo>
                    <a:pt x="1093533" y="154985"/>
                  </a:lnTo>
                  <a:lnTo>
                    <a:pt x="1137781" y="144495"/>
                  </a:lnTo>
                  <a:lnTo>
                    <a:pt x="1182206" y="135292"/>
                  </a:lnTo>
                  <a:lnTo>
                    <a:pt x="1226780" y="127370"/>
                  </a:lnTo>
                  <a:lnTo>
                    <a:pt x="1271475" y="120726"/>
                  </a:lnTo>
                  <a:lnTo>
                    <a:pt x="1316263" y="115355"/>
                  </a:lnTo>
                  <a:lnTo>
                    <a:pt x="1361118" y="111253"/>
                  </a:lnTo>
                  <a:lnTo>
                    <a:pt x="1406010" y="108414"/>
                  </a:lnTo>
                  <a:lnTo>
                    <a:pt x="1450913" y="106836"/>
                  </a:lnTo>
                  <a:lnTo>
                    <a:pt x="1495798" y="106512"/>
                  </a:lnTo>
                  <a:lnTo>
                    <a:pt x="1540639" y="107439"/>
                  </a:lnTo>
                  <a:lnTo>
                    <a:pt x="1585407" y="109613"/>
                  </a:lnTo>
                  <a:lnTo>
                    <a:pt x="1630074" y="113028"/>
                  </a:lnTo>
                  <a:lnTo>
                    <a:pt x="1674614" y="117681"/>
                  </a:lnTo>
                  <a:lnTo>
                    <a:pt x="1718997" y="123566"/>
                  </a:lnTo>
                  <a:lnTo>
                    <a:pt x="1763197" y="130681"/>
                  </a:lnTo>
                  <a:lnTo>
                    <a:pt x="1807186" y="139019"/>
                  </a:lnTo>
                  <a:lnTo>
                    <a:pt x="1850936" y="148576"/>
                  </a:lnTo>
                  <a:lnTo>
                    <a:pt x="1894419" y="159349"/>
                  </a:lnTo>
                  <a:lnTo>
                    <a:pt x="1937608" y="171333"/>
                  </a:lnTo>
                  <a:lnTo>
                    <a:pt x="1980475" y="184523"/>
                  </a:lnTo>
                  <a:lnTo>
                    <a:pt x="2022992" y="198914"/>
                  </a:lnTo>
                  <a:lnTo>
                    <a:pt x="2065132" y="214503"/>
                  </a:lnTo>
                  <a:lnTo>
                    <a:pt x="2106867" y="231285"/>
                  </a:lnTo>
                  <a:lnTo>
                    <a:pt x="2148168" y="249255"/>
                  </a:lnTo>
                  <a:lnTo>
                    <a:pt x="2189009" y="268409"/>
                  </a:lnTo>
                  <a:lnTo>
                    <a:pt x="2229362" y="288742"/>
                  </a:lnTo>
                  <a:lnTo>
                    <a:pt x="2269199" y="310251"/>
                  </a:lnTo>
                  <a:lnTo>
                    <a:pt x="2308493" y="332930"/>
                  </a:lnTo>
                  <a:lnTo>
                    <a:pt x="2347215" y="356776"/>
                  </a:lnTo>
                  <a:lnTo>
                    <a:pt x="2385337" y="381783"/>
                  </a:lnTo>
                  <a:lnTo>
                    <a:pt x="2422833" y="407947"/>
                  </a:lnTo>
                  <a:lnTo>
                    <a:pt x="2459675" y="435264"/>
                  </a:lnTo>
                  <a:lnTo>
                    <a:pt x="2495834" y="463730"/>
                  </a:lnTo>
                  <a:lnTo>
                    <a:pt x="2531284" y="493339"/>
                  </a:lnTo>
                  <a:lnTo>
                    <a:pt x="2565996" y="524088"/>
                  </a:lnTo>
                  <a:lnTo>
                    <a:pt x="2599942" y="555972"/>
                  </a:lnTo>
                  <a:lnTo>
                    <a:pt x="2633096" y="588986"/>
                  </a:lnTo>
                  <a:lnTo>
                    <a:pt x="2665428" y="623127"/>
                  </a:lnTo>
                  <a:lnTo>
                    <a:pt x="2696913" y="658389"/>
                  </a:lnTo>
                  <a:lnTo>
                    <a:pt x="2727521" y="694768"/>
                  </a:lnTo>
                  <a:lnTo>
                    <a:pt x="2757226" y="732260"/>
                  </a:lnTo>
                  <a:lnTo>
                    <a:pt x="2785999" y="770860"/>
                  </a:lnTo>
                  <a:lnTo>
                    <a:pt x="2724530" y="805658"/>
                  </a:lnTo>
                  <a:lnTo>
                    <a:pt x="2927477" y="893034"/>
                  </a:lnTo>
                  <a:lnTo>
                    <a:pt x="2940430" y="683357"/>
                  </a:lnTo>
                  <a:lnTo>
                    <a:pt x="2878962" y="718155"/>
                  </a:lnTo>
                  <a:lnTo>
                    <a:pt x="2849545" y="678096"/>
                  </a:lnTo>
                  <a:lnTo>
                    <a:pt x="2819016" y="638960"/>
                  </a:lnTo>
                  <a:lnTo>
                    <a:pt x="2787400" y="600767"/>
                  </a:lnTo>
                  <a:lnTo>
                    <a:pt x="2754719" y="563539"/>
                  </a:lnTo>
                  <a:lnTo>
                    <a:pt x="2720998" y="527298"/>
                  </a:lnTo>
                  <a:lnTo>
                    <a:pt x="2686260" y="492065"/>
                  </a:lnTo>
                  <a:lnTo>
                    <a:pt x="2650528" y="457861"/>
                  </a:lnTo>
                  <a:lnTo>
                    <a:pt x="2613826" y="424709"/>
                  </a:lnTo>
                  <a:lnTo>
                    <a:pt x="2576177" y="392629"/>
                  </a:lnTo>
                  <a:lnTo>
                    <a:pt x="2537605" y="361643"/>
                  </a:lnTo>
                  <a:lnTo>
                    <a:pt x="2498134" y="331772"/>
                  </a:lnTo>
                  <a:lnTo>
                    <a:pt x="2457786" y="303038"/>
                  </a:lnTo>
                  <a:lnTo>
                    <a:pt x="2416585" y="275462"/>
                  </a:lnTo>
                  <a:lnTo>
                    <a:pt x="2374555" y="249066"/>
                  </a:lnTo>
                  <a:lnTo>
                    <a:pt x="2331720" y="223871"/>
                  </a:lnTo>
                  <a:lnTo>
                    <a:pt x="2289063" y="200395"/>
                  </a:lnTo>
                  <a:lnTo>
                    <a:pt x="2246033" y="178256"/>
                  </a:lnTo>
                  <a:lnTo>
                    <a:pt x="2202655" y="157448"/>
                  </a:lnTo>
                  <a:lnTo>
                    <a:pt x="2158953" y="137964"/>
                  </a:lnTo>
                  <a:lnTo>
                    <a:pt x="2114951" y="119797"/>
                  </a:lnTo>
                  <a:lnTo>
                    <a:pt x="2070675" y="102941"/>
                  </a:lnTo>
                  <a:lnTo>
                    <a:pt x="2026148" y="87389"/>
                  </a:lnTo>
                  <a:lnTo>
                    <a:pt x="1981396" y="73134"/>
                  </a:lnTo>
                  <a:lnTo>
                    <a:pt x="1936443" y="60169"/>
                  </a:lnTo>
                  <a:lnTo>
                    <a:pt x="1891314" y="48488"/>
                  </a:lnTo>
                  <a:lnTo>
                    <a:pt x="1846033" y="38083"/>
                  </a:lnTo>
                  <a:lnTo>
                    <a:pt x="1800625" y="28949"/>
                  </a:lnTo>
                  <a:lnTo>
                    <a:pt x="1755115" y="21078"/>
                  </a:lnTo>
                  <a:lnTo>
                    <a:pt x="1709526" y="14463"/>
                  </a:lnTo>
                  <a:lnTo>
                    <a:pt x="1663884" y="9098"/>
                  </a:lnTo>
                  <a:lnTo>
                    <a:pt x="1618214" y="4976"/>
                  </a:lnTo>
                  <a:lnTo>
                    <a:pt x="1572539" y="2090"/>
                  </a:lnTo>
                  <a:lnTo>
                    <a:pt x="1526885" y="433"/>
                  </a:lnTo>
                  <a:lnTo>
                    <a:pt x="1481276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77967" y="2257044"/>
              <a:ext cx="2533015" cy="1007744"/>
            </a:xfrm>
            <a:custGeom>
              <a:avLst/>
              <a:gdLst/>
              <a:ahLst/>
              <a:cxnLst/>
              <a:rect l="l" t="t" r="r" b="b"/>
              <a:pathLst>
                <a:path w="2533015" h="1007745">
                  <a:moveTo>
                    <a:pt x="2432177" y="0"/>
                  </a:moveTo>
                  <a:lnTo>
                    <a:pt x="100711" y="0"/>
                  </a:lnTo>
                  <a:lnTo>
                    <a:pt x="61507" y="7913"/>
                  </a:lnTo>
                  <a:lnTo>
                    <a:pt x="29495" y="29495"/>
                  </a:lnTo>
                  <a:lnTo>
                    <a:pt x="7913" y="61507"/>
                  </a:lnTo>
                  <a:lnTo>
                    <a:pt x="0" y="100710"/>
                  </a:lnTo>
                  <a:lnTo>
                    <a:pt x="0" y="906652"/>
                  </a:lnTo>
                  <a:lnTo>
                    <a:pt x="7913" y="945856"/>
                  </a:lnTo>
                  <a:lnTo>
                    <a:pt x="29495" y="977868"/>
                  </a:lnTo>
                  <a:lnTo>
                    <a:pt x="61507" y="999450"/>
                  </a:lnTo>
                  <a:lnTo>
                    <a:pt x="100711" y="1007363"/>
                  </a:lnTo>
                  <a:lnTo>
                    <a:pt x="2432177" y="1007363"/>
                  </a:lnTo>
                  <a:lnTo>
                    <a:pt x="2471380" y="999450"/>
                  </a:lnTo>
                  <a:lnTo>
                    <a:pt x="2503392" y="977868"/>
                  </a:lnTo>
                  <a:lnTo>
                    <a:pt x="2524974" y="945856"/>
                  </a:lnTo>
                  <a:lnTo>
                    <a:pt x="2532888" y="906652"/>
                  </a:lnTo>
                  <a:lnTo>
                    <a:pt x="2532888" y="100710"/>
                  </a:lnTo>
                  <a:lnTo>
                    <a:pt x="2524974" y="61507"/>
                  </a:lnTo>
                  <a:lnTo>
                    <a:pt x="2503392" y="29495"/>
                  </a:lnTo>
                  <a:lnTo>
                    <a:pt x="2471380" y="7913"/>
                  </a:lnTo>
                  <a:lnTo>
                    <a:pt x="243217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77967" y="2257044"/>
              <a:ext cx="2533015" cy="1007744"/>
            </a:xfrm>
            <a:custGeom>
              <a:avLst/>
              <a:gdLst/>
              <a:ahLst/>
              <a:cxnLst/>
              <a:rect l="l" t="t" r="r" b="b"/>
              <a:pathLst>
                <a:path w="2533015" h="1007745">
                  <a:moveTo>
                    <a:pt x="0" y="100710"/>
                  </a:moveTo>
                  <a:lnTo>
                    <a:pt x="7913" y="61507"/>
                  </a:lnTo>
                  <a:lnTo>
                    <a:pt x="29495" y="29495"/>
                  </a:lnTo>
                  <a:lnTo>
                    <a:pt x="61507" y="7913"/>
                  </a:lnTo>
                  <a:lnTo>
                    <a:pt x="100711" y="0"/>
                  </a:lnTo>
                  <a:lnTo>
                    <a:pt x="2432177" y="0"/>
                  </a:lnTo>
                  <a:lnTo>
                    <a:pt x="2471380" y="7913"/>
                  </a:lnTo>
                  <a:lnTo>
                    <a:pt x="2503392" y="29495"/>
                  </a:lnTo>
                  <a:lnTo>
                    <a:pt x="2524974" y="61507"/>
                  </a:lnTo>
                  <a:lnTo>
                    <a:pt x="2532888" y="100710"/>
                  </a:lnTo>
                  <a:lnTo>
                    <a:pt x="2532888" y="906652"/>
                  </a:lnTo>
                  <a:lnTo>
                    <a:pt x="2524974" y="945856"/>
                  </a:lnTo>
                  <a:lnTo>
                    <a:pt x="2503392" y="977868"/>
                  </a:lnTo>
                  <a:lnTo>
                    <a:pt x="2471380" y="999450"/>
                  </a:lnTo>
                  <a:lnTo>
                    <a:pt x="2432177" y="1007363"/>
                  </a:lnTo>
                  <a:lnTo>
                    <a:pt x="100711" y="1007363"/>
                  </a:lnTo>
                  <a:lnTo>
                    <a:pt x="61507" y="999450"/>
                  </a:lnTo>
                  <a:lnTo>
                    <a:pt x="29495" y="977868"/>
                  </a:lnTo>
                  <a:lnTo>
                    <a:pt x="7913" y="945856"/>
                  </a:lnTo>
                  <a:lnTo>
                    <a:pt x="0" y="906652"/>
                  </a:lnTo>
                  <a:lnTo>
                    <a:pt x="0" y="10071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31028" y="2565019"/>
            <a:ext cx="18275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10473" y="2756661"/>
            <a:ext cx="2861310" cy="2361565"/>
            <a:chOff x="8110473" y="2756661"/>
            <a:chExt cx="2861310" cy="2361565"/>
          </a:xfrm>
        </p:grpSpPr>
        <p:sp>
          <p:nvSpPr>
            <p:cNvPr id="21" name="object 21"/>
            <p:cNvSpPr/>
            <p:nvPr/>
          </p:nvSpPr>
          <p:spPr>
            <a:xfrm>
              <a:off x="8116823" y="2763011"/>
              <a:ext cx="2848610" cy="2348865"/>
            </a:xfrm>
            <a:custGeom>
              <a:avLst/>
              <a:gdLst/>
              <a:ahLst/>
              <a:cxnLst/>
              <a:rect l="l" t="t" r="r" b="b"/>
              <a:pathLst>
                <a:path w="2848609" h="2348865">
                  <a:moveTo>
                    <a:pt x="2613532" y="0"/>
                  </a:moveTo>
                  <a:lnTo>
                    <a:pt x="234823" y="0"/>
                  </a:lnTo>
                  <a:lnTo>
                    <a:pt x="187504" y="4771"/>
                  </a:lnTo>
                  <a:lnTo>
                    <a:pt x="143428" y="18456"/>
                  </a:lnTo>
                  <a:lnTo>
                    <a:pt x="103540" y="40109"/>
                  </a:lnTo>
                  <a:lnTo>
                    <a:pt x="68786" y="68786"/>
                  </a:lnTo>
                  <a:lnTo>
                    <a:pt x="40109" y="103540"/>
                  </a:lnTo>
                  <a:lnTo>
                    <a:pt x="18456" y="143428"/>
                  </a:lnTo>
                  <a:lnTo>
                    <a:pt x="4771" y="187504"/>
                  </a:lnTo>
                  <a:lnTo>
                    <a:pt x="0" y="234823"/>
                  </a:lnTo>
                  <a:lnTo>
                    <a:pt x="0" y="2113661"/>
                  </a:lnTo>
                  <a:lnTo>
                    <a:pt x="4771" y="2160979"/>
                  </a:lnTo>
                  <a:lnTo>
                    <a:pt x="18456" y="2205055"/>
                  </a:lnTo>
                  <a:lnTo>
                    <a:pt x="40109" y="2244943"/>
                  </a:lnTo>
                  <a:lnTo>
                    <a:pt x="68786" y="2279697"/>
                  </a:lnTo>
                  <a:lnTo>
                    <a:pt x="103540" y="2308374"/>
                  </a:lnTo>
                  <a:lnTo>
                    <a:pt x="143428" y="2330027"/>
                  </a:lnTo>
                  <a:lnTo>
                    <a:pt x="187504" y="2343712"/>
                  </a:lnTo>
                  <a:lnTo>
                    <a:pt x="234823" y="2348484"/>
                  </a:lnTo>
                  <a:lnTo>
                    <a:pt x="2613532" y="2348484"/>
                  </a:lnTo>
                  <a:lnTo>
                    <a:pt x="2660851" y="2343712"/>
                  </a:lnTo>
                  <a:lnTo>
                    <a:pt x="2704927" y="2330027"/>
                  </a:lnTo>
                  <a:lnTo>
                    <a:pt x="2744815" y="2308374"/>
                  </a:lnTo>
                  <a:lnTo>
                    <a:pt x="2779569" y="2279697"/>
                  </a:lnTo>
                  <a:lnTo>
                    <a:pt x="2808246" y="2244943"/>
                  </a:lnTo>
                  <a:lnTo>
                    <a:pt x="2829899" y="2205055"/>
                  </a:lnTo>
                  <a:lnTo>
                    <a:pt x="2843584" y="2160979"/>
                  </a:lnTo>
                  <a:lnTo>
                    <a:pt x="2848355" y="2113661"/>
                  </a:lnTo>
                  <a:lnTo>
                    <a:pt x="2848355" y="234823"/>
                  </a:lnTo>
                  <a:lnTo>
                    <a:pt x="2843584" y="187504"/>
                  </a:lnTo>
                  <a:lnTo>
                    <a:pt x="2829899" y="143428"/>
                  </a:lnTo>
                  <a:lnTo>
                    <a:pt x="2808246" y="103540"/>
                  </a:lnTo>
                  <a:lnTo>
                    <a:pt x="2779569" y="68786"/>
                  </a:lnTo>
                  <a:lnTo>
                    <a:pt x="2744815" y="40109"/>
                  </a:lnTo>
                  <a:lnTo>
                    <a:pt x="2704927" y="18456"/>
                  </a:lnTo>
                  <a:lnTo>
                    <a:pt x="2660851" y="4771"/>
                  </a:lnTo>
                  <a:lnTo>
                    <a:pt x="261353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16823" y="2763011"/>
              <a:ext cx="2848610" cy="2348865"/>
            </a:xfrm>
            <a:custGeom>
              <a:avLst/>
              <a:gdLst/>
              <a:ahLst/>
              <a:cxnLst/>
              <a:rect l="l" t="t" r="r" b="b"/>
              <a:pathLst>
                <a:path w="2848609" h="2348865">
                  <a:moveTo>
                    <a:pt x="0" y="234823"/>
                  </a:moveTo>
                  <a:lnTo>
                    <a:pt x="4771" y="187504"/>
                  </a:lnTo>
                  <a:lnTo>
                    <a:pt x="18456" y="143428"/>
                  </a:lnTo>
                  <a:lnTo>
                    <a:pt x="40109" y="103540"/>
                  </a:lnTo>
                  <a:lnTo>
                    <a:pt x="68786" y="68786"/>
                  </a:lnTo>
                  <a:lnTo>
                    <a:pt x="103540" y="40109"/>
                  </a:lnTo>
                  <a:lnTo>
                    <a:pt x="143428" y="18456"/>
                  </a:lnTo>
                  <a:lnTo>
                    <a:pt x="187504" y="4771"/>
                  </a:lnTo>
                  <a:lnTo>
                    <a:pt x="234823" y="0"/>
                  </a:lnTo>
                  <a:lnTo>
                    <a:pt x="2613532" y="0"/>
                  </a:lnTo>
                  <a:lnTo>
                    <a:pt x="2660851" y="4771"/>
                  </a:lnTo>
                  <a:lnTo>
                    <a:pt x="2704927" y="18456"/>
                  </a:lnTo>
                  <a:lnTo>
                    <a:pt x="2744815" y="40109"/>
                  </a:lnTo>
                  <a:lnTo>
                    <a:pt x="2779569" y="68786"/>
                  </a:lnTo>
                  <a:lnTo>
                    <a:pt x="2808246" y="103540"/>
                  </a:lnTo>
                  <a:lnTo>
                    <a:pt x="2829899" y="143428"/>
                  </a:lnTo>
                  <a:lnTo>
                    <a:pt x="2843584" y="187504"/>
                  </a:lnTo>
                  <a:lnTo>
                    <a:pt x="2848355" y="234823"/>
                  </a:lnTo>
                  <a:lnTo>
                    <a:pt x="2848355" y="2113661"/>
                  </a:lnTo>
                  <a:lnTo>
                    <a:pt x="2843584" y="2160979"/>
                  </a:lnTo>
                  <a:lnTo>
                    <a:pt x="2829899" y="2205055"/>
                  </a:lnTo>
                  <a:lnTo>
                    <a:pt x="2808246" y="2244943"/>
                  </a:lnTo>
                  <a:lnTo>
                    <a:pt x="2779569" y="2279697"/>
                  </a:lnTo>
                  <a:lnTo>
                    <a:pt x="2744815" y="2308374"/>
                  </a:lnTo>
                  <a:lnTo>
                    <a:pt x="2704927" y="2330027"/>
                  </a:lnTo>
                  <a:lnTo>
                    <a:pt x="2660851" y="2343712"/>
                  </a:lnTo>
                  <a:lnTo>
                    <a:pt x="2613532" y="2348484"/>
                  </a:lnTo>
                  <a:lnTo>
                    <a:pt x="234823" y="2348484"/>
                  </a:lnTo>
                  <a:lnTo>
                    <a:pt x="187504" y="2343712"/>
                  </a:lnTo>
                  <a:lnTo>
                    <a:pt x="143428" y="2330027"/>
                  </a:lnTo>
                  <a:lnTo>
                    <a:pt x="103540" y="2308374"/>
                  </a:lnTo>
                  <a:lnTo>
                    <a:pt x="68786" y="2279697"/>
                  </a:lnTo>
                  <a:lnTo>
                    <a:pt x="40109" y="2244943"/>
                  </a:lnTo>
                  <a:lnTo>
                    <a:pt x="18456" y="2205055"/>
                  </a:lnTo>
                  <a:lnTo>
                    <a:pt x="4771" y="2160979"/>
                  </a:lnTo>
                  <a:lnTo>
                    <a:pt x="0" y="2113661"/>
                  </a:lnTo>
                  <a:lnTo>
                    <a:pt x="0" y="234823"/>
                  </a:lnTo>
                  <a:close/>
                </a:path>
              </a:pathLst>
            </a:custGeom>
            <a:ln w="1219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82685" y="2895092"/>
            <a:ext cx="2420620" cy="168211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84785" marR="476884" indent="-172720" algn="just">
              <a:lnSpc>
                <a:spcPts val="1750"/>
              </a:lnSpc>
              <a:spcBef>
                <a:spcPts val="295"/>
              </a:spcBef>
              <a:buChar char="•"/>
              <a:tabLst>
                <a:tab pos="185420" algn="l"/>
              </a:tabLst>
            </a:pPr>
            <a:r>
              <a:rPr sz="1600" spc="-15" dirty="0">
                <a:latin typeface="Calibri"/>
                <a:cs typeface="Calibri"/>
              </a:rPr>
              <a:t>Review </a:t>
            </a:r>
            <a:r>
              <a:rPr sz="1600" dirty="0">
                <a:latin typeface="Calibri"/>
                <a:cs typeface="Calibri"/>
              </a:rPr>
              <a:t>all </a:t>
            </a:r>
            <a:r>
              <a:rPr sz="1600" spc="-10" dirty="0">
                <a:latin typeface="Calibri"/>
                <a:cs typeface="Calibri"/>
              </a:rPr>
              <a:t>algorithms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accuracy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score</a:t>
            </a:r>
            <a:endParaRPr sz="1600">
              <a:latin typeface="Calibri"/>
              <a:cs typeface="Calibri"/>
            </a:endParaRPr>
          </a:p>
          <a:p>
            <a:pPr marL="184785" marR="220345" indent="-172720" algn="just">
              <a:lnSpc>
                <a:spcPct val="91600"/>
              </a:lnSpc>
              <a:spcBef>
                <a:spcPts val="265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model </a:t>
            </a:r>
            <a:r>
              <a:rPr sz="1600" spc="-5" dirty="0">
                <a:latin typeface="Calibri"/>
                <a:cs typeface="Calibri"/>
              </a:rPr>
              <a:t>with the </a:t>
            </a:r>
            <a:r>
              <a:rPr sz="1600" spc="-10" dirty="0">
                <a:latin typeface="Calibri"/>
                <a:cs typeface="Calibri"/>
              </a:rPr>
              <a:t>best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performance </a:t>
            </a:r>
            <a:r>
              <a:rPr sz="1600" spc="-5" dirty="0">
                <a:latin typeface="Calibri"/>
                <a:cs typeface="Calibri"/>
              </a:rPr>
              <a:t>is the </a:t>
            </a:r>
            <a:r>
              <a:rPr sz="1600" spc="-10" dirty="0">
                <a:latin typeface="Calibri"/>
                <a:cs typeface="Calibri"/>
              </a:rPr>
              <a:t>best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algorithm</a:t>
            </a:r>
            <a:endParaRPr sz="1600">
              <a:latin typeface="Calibri"/>
              <a:cs typeface="Calibri"/>
            </a:endParaRPr>
          </a:p>
          <a:p>
            <a:pPr marL="184785" marR="5080" indent="-172720" algn="just">
              <a:lnSpc>
                <a:spcPts val="1750"/>
              </a:lnSpc>
              <a:spcBef>
                <a:spcPts val="330"/>
              </a:spcBef>
              <a:buChar char="•"/>
              <a:tabLst>
                <a:tab pos="185420" algn="l"/>
              </a:tabLst>
            </a:pPr>
            <a:r>
              <a:rPr sz="1600" spc="-5" dirty="0">
                <a:latin typeface="Calibri"/>
                <a:cs typeface="Calibri"/>
              </a:rPr>
              <a:t>Plot bar chart </a:t>
            </a:r>
            <a:r>
              <a:rPr sz="1600" spc="-10" dirty="0">
                <a:latin typeface="Calibri"/>
                <a:cs typeface="Calibri"/>
              </a:rPr>
              <a:t>to show best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performing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743188" y="4602479"/>
            <a:ext cx="2545080" cy="1019810"/>
            <a:chOff x="8743188" y="4602479"/>
            <a:chExt cx="2545080" cy="1019810"/>
          </a:xfrm>
        </p:grpSpPr>
        <p:sp>
          <p:nvSpPr>
            <p:cNvPr id="25" name="object 25"/>
            <p:cNvSpPr/>
            <p:nvPr/>
          </p:nvSpPr>
          <p:spPr>
            <a:xfrm>
              <a:off x="8749284" y="4608575"/>
              <a:ext cx="2533015" cy="1007744"/>
            </a:xfrm>
            <a:custGeom>
              <a:avLst/>
              <a:gdLst/>
              <a:ahLst/>
              <a:cxnLst/>
              <a:rect l="l" t="t" r="r" b="b"/>
              <a:pathLst>
                <a:path w="2533015" h="1007745">
                  <a:moveTo>
                    <a:pt x="2432177" y="0"/>
                  </a:moveTo>
                  <a:lnTo>
                    <a:pt x="100711" y="0"/>
                  </a:lnTo>
                  <a:lnTo>
                    <a:pt x="61507" y="7913"/>
                  </a:lnTo>
                  <a:lnTo>
                    <a:pt x="29495" y="29495"/>
                  </a:lnTo>
                  <a:lnTo>
                    <a:pt x="7913" y="61507"/>
                  </a:lnTo>
                  <a:lnTo>
                    <a:pt x="0" y="100711"/>
                  </a:lnTo>
                  <a:lnTo>
                    <a:pt x="0" y="906653"/>
                  </a:lnTo>
                  <a:lnTo>
                    <a:pt x="7913" y="945856"/>
                  </a:lnTo>
                  <a:lnTo>
                    <a:pt x="29495" y="977868"/>
                  </a:lnTo>
                  <a:lnTo>
                    <a:pt x="61507" y="999450"/>
                  </a:lnTo>
                  <a:lnTo>
                    <a:pt x="100711" y="1007364"/>
                  </a:lnTo>
                  <a:lnTo>
                    <a:pt x="2432177" y="1007364"/>
                  </a:lnTo>
                  <a:lnTo>
                    <a:pt x="2471380" y="999450"/>
                  </a:lnTo>
                  <a:lnTo>
                    <a:pt x="2503392" y="977868"/>
                  </a:lnTo>
                  <a:lnTo>
                    <a:pt x="2524974" y="945856"/>
                  </a:lnTo>
                  <a:lnTo>
                    <a:pt x="2532888" y="906653"/>
                  </a:lnTo>
                  <a:lnTo>
                    <a:pt x="2532888" y="100711"/>
                  </a:lnTo>
                  <a:lnTo>
                    <a:pt x="2524974" y="61507"/>
                  </a:lnTo>
                  <a:lnTo>
                    <a:pt x="2503392" y="29495"/>
                  </a:lnTo>
                  <a:lnTo>
                    <a:pt x="2471380" y="7913"/>
                  </a:lnTo>
                  <a:lnTo>
                    <a:pt x="243217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749284" y="4608575"/>
              <a:ext cx="2533015" cy="1007744"/>
            </a:xfrm>
            <a:custGeom>
              <a:avLst/>
              <a:gdLst/>
              <a:ahLst/>
              <a:cxnLst/>
              <a:rect l="l" t="t" r="r" b="b"/>
              <a:pathLst>
                <a:path w="2533015" h="1007745">
                  <a:moveTo>
                    <a:pt x="0" y="100711"/>
                  </a:moveTo>
                  <a:lnTo>
                    <a:pt x="7913" y="61507"/>
                  </a:lnTo>
                  <a:lnTo>
                    <a:pt x="29495" y="29495"/>
                  </a:lnTo>
                  <a:lnTo>
                    <a:pt x="61507" y="7913"/>
                  </a:lnTo>
                  <a:lnTo>
                    <a:pt x="100711" y="0"/>
                  </a:lnTo>
                  <a:lnTo>
                    <a:pt x="2432177" y="0"/>
                  </a:lnTo>
                  <a:lnTo>
                    <a:pt x="2471380" y="7913"/>
                  </a:lnTo>
                  <a:lnTo>
                    <a:pt x="2503392" y="29495"/>
                  </a:lnTo>
                  <a:lnTo>
                    <a:pt x="2524974" y="61507"/>
                  </a:lnTo>
                  <a:lnTo>
                    <a:pt x="2532888" y="100711"/>
                  </a:lnTo>
                  <a:lnTo>
                    <a:pt x="2532888" y="906653"/>
                  </a:lnTo>
                  <a:lnTo>
                    <a:pt x="2524974" y="945856"/>
                  </a:lnTo>
                  <a:lnTo>
                    <a:pt x="2503392" y="977868"/>
                  </a:lnTo>
                  <a:lnTo>
                    <a:pt x="2471380" y="999450"/>
                  </a:lnTo>
                  <a:lnTo>
                    <a:pt x="2432177" y="1007364"/>
                  </a:lnTo>
                  <a:lnTo>
                    <a:pt x="100711" y="1007364"/>
                  </a:lnTo>
                  <a:lnTo>
                    <a:pt x="61507" y="999450"/>
                  </a:lnTo>
                  <a:lnTo>
                    <a:pt x="29495" y="977868"/>
                  </a:lnTo>
                  <a:lnTo>
                    <a:pt x="7913" y="945856"/>
                  </a:lnTo>
                  <a:lnTo>
                    <a:pt x="0" y="906653"/>
                  </a:lnTo>
                  <a:lnTo>
                    <a:pt x="0" y="10071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079738" y="4777232"/>
            <a:ext cx="1876425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600710" marR="5080" indent="-588645">
              <a:lnSpc>
                <a:spcPts val="2210"/>
              </a:lnSpc>
              <a:spcBef>
                <a:spcPts val="33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Classification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1856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Predictive</a:t>
            </a:r>
            <a:r>
              <a:rPr spc="15" dirty="0"/>
              <a:t> </a:t>
            </a:r>
            <a:r>
              <a:rPr spc="-10" dirty="0"/>
              <a:t>Analysis</a:t>
            </a:r>
            <a:r>
              <a:rPr spc="5" dirty="0"/>
              <a:t> </a:t>
            </a:r>
            <a:r>
              <a:rPr spc="-5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55724"/>
            <a:ext cx="535876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 demo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analysis 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5913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Resu</a:t>
            </a:r>
            <a:r>
              <a:rPr spc="-25" dirty="0"/>
              <a:t>l</a:t>
            </a:r>
            <a:r>
              <a:rPr spc="-5" dirty="0"/>
              <a:t>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204842"/>
            <a:ext cx="10530840" cy="215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early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unsuccessful(flight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30)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CCAFS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SLC</a:t>
            </a:r>
            <a:r>
              <a:rPr sz="16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 40</a:t>
            </a:r>
            <a:r>
              <a:rPr sz="16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CCAFS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SLC</a:t>
            </a:r>
            <a:r>
              <a:rPr sz="16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40</a:t>
            </a:r>
            <a:r>
              <a:rPr sz="16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early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KSC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LC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39A</a:t>
            </a:r>
            <a:r>
              <a:rPr sz="16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mostly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1735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Early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VAFB</a:t>
            </a:r>
            <a:r>
              <a:rPr sz="16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SLC</a:t>
            </a:r>
            <a:r>
              <a:rPr sz="16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4E</a:t>
            </a:r>
            <a:r>
              <a:rPr sz="16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unsuccessful</a:t>
            </a:r>
            <a:endParaRPr sz="1600">
              <a:latin typeface="Microsoft Sans Serif"/>
              <a:cs typeface="Microsoft Sans Serif"/>
            </a:endParaRPr>
          </a:p>
          <a:p>
            <a:pPr marL="10292080">
              <a:lnSpc>
                <a:spcPts val="1735"/>
              </a:lnSpc>
            </a:pPr>
            <a:r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3138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Flight</a:t>
            </a:r>
            <a:r>
              <a:rPr spc="10" dirty="0"/>
              <a:t> </a:t>
            </a:r>
            <a:r>
              <a:rPr spc="-10" dirty="0"/>
              <a:t>Number</a:t>
            </a:r>
            <a:r>
              <a:rPr spc="30" dirty="0"/>
              <a:t> </a:t>
            </a:r>
            <a:r>
              <a:rPr spc="-5" dirty="0"/>
              <a:t>vs.</a:t>
            </a:r>
            <a:r>
              <a:rPr spc="-10" dirty="0"/>
              <a:t> </a:t>
            </a:r>
            <a:r>
              <a:rPr spc="-5" dirty="0"/>
              <a:t>Launch</a:t>
            </a:r>
            <a:r>
              <a:rPr spc="55" dirty="0"/>
              <a:t> </a:t>
            </a:r>
            <a:r>
              <a:rPr spc="-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7" y="1371600"/>
            <a:ext cx="10720577" cy="29237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969" y="6330173"/>
            <a:ext cx="493649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  <a:tabLst>
                <a:tab pos="240665" algn="l"/>
              </a:tabLst>
            </a:pPr>
            <a:r>
              <a:rPr sz="16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flight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80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731461"/>
            <a:ext cx="9763760" cy="1113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7000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kg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fewer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nature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carries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variety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masses 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5059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Payload</a:t>
            </a:r>
            <a:r>
              <a:rPr spc="25" dirty="0"/>
              <a:t> </a:t>
            </a:r>
            <a:r>
              <a:rPr spc="-5" dirty="0"/>
              <a:t>vs.</a:t>
            </a:r>
            <a:r>
              <a:rPr spc="-10" dirty="0"/>
              <a:t> </a:t>
            </a:r>
            <a:r>
              <a:rPr spc="-5" dirty="0"/>
              <a:t>Launch</a:t>
            </a:r>
            <a:r>
              <a:rPr spc="35" dirty="0"/>
              <a:t> </a:t>
            </a:r>
            <a:r>
              <a:rPr spc="-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7" y="1383791"/>
            <a:ext cx="10720577" cy="319811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61794"/>
            <a:ext cx="273494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104316"/>
            <a:ext cx="18923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15189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49061" y="1654301"/>
            <a:ext cx="5281930" cy="4258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225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100%</a:t>
            </a:r>
            <a:endParaRPr sz="22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(Earth-sun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Lagrangian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point)</a:t>
            </a:r>
            <a:endParaRPr sz="18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(Geostationary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endParaRPr sz="18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(High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Earth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endParaRPr sz="18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Sun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synchronous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92929"/>
              </a:buClr>
              <a:buFont typeface="Arial MT"/>
              <a:buChar char="•"/>
            </a:pPr>
            <a:endParaRPr sz="2350">
              <a:latin typeface="Microsoft Sans Serif"/>
              <a:cs typeface="Microsoft Sans Serif"/>
            </a:endParaRPr>
          </a:p>
          <a:p>
            <a:pPr marL="12700" marR="281305" indent="149225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(0%)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(Heliocentric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Orbit)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58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Success</a:t>
            </a:r>
            <a:r>
              <a:rPr spc="15" dirty="0"/>
              <a:t> </a:t>
            </a:r>
            <a:r>
              <a:rPr spc="-10" dirty="0"/>
              <a:t>Rate</a:t>
            </a:r>
            <a:r>
              <a:rPr spc="-5" dirty="0"/>
              <a:t> vs.</a:t>
            </a:r>
            <a:r>
              <a:rPr spc="-15" dirty="0"/>
              <a:t> </a:t>
            </a:r>
            <a:r>
              <a:rPr spc="-5" dirty="0"/>
              <a:t>Orbit</a:t>
            </a:r>
            <a:r>
              <a:rPr spc="-15" dirty="0"/>
              <a:t> </a:t>
            </a:r>
            <a:r>
              <a:rPr spc="-1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7" y="1542288"/>
            <a:ext cx="4804410" cy="480441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605934"/>
            <a:ext cx="7569834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ISS and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Early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0178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Flight</a:t>
            </a:r>
            <a:r>
              <a:rPr spc="10" dirty="0"/>
              <a:t> </a:t>
            </a:r>
            <a:r>
              <a:rPr spc="-10" dirty="0"/>
              <a:t>Number</a:t>
            </a:r>
            <a:r>
              <a:rPr spc="30" dirty="0"/>
              <a:t> </a:t>
            </a:r>
            <a:r>
              <a:rPr spc="-5" dirty="0"/>
              <a:t>vs.</a:t>
            </a:r>
            <a:r>
              <a:rPr spc="-15" dirty="0"/>
              <a:t> </a:t>
            </a:r>
            <a:r>
              <a:rPr spc="-5" dirty="0"/>
              <a:t>Orbit</a:t>
            </a:r>
            <a:r>
              <a:rPr spc="-15" dirty="0"/>
              <a:t> </a:t>
            </a:r>
            <a:r>
              <a:rPr spc="-1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6839"/>
            <a:ext cx="10515600" cy="336956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603445"/>
            <a:ext cx="10292715" cy="105346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 payload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10000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 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688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Payload</a:t>
            </a:r>
            <a:r>
              <a:rPr spc="25" dirty="0"/>
              <a:t> </a:t>
            </a:r>
            <a:r>
              <a:rPr spc="-5" dirty="0"/>
              <a:t>vs.</a:t>
            </a:r>
            <a:r>
              <a:rPr spc="-10" dirty="0"/>
              <a:t> </a:t>
            </a:r>
            <a:r>
              <a:rPr spc="-5" dirty="0"/>
              <a:t>Orbit</a:t>
            </a:r>
            <a:r>
              <a:rPr dirty="0"/>
              <a:t> </a:t>
            </a:r>
            <a:r>
              <a:rPr spc="-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7" y="1301496"/>
            <a:ext cx="10720577" cy="357454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5900" y="1736217"/>
            <a:ext cx="3747135" cy="3399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695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launches has generally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 over the years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dip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0% 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 to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endParaRPr sz="2200">
              <a:latin typeface="Microsoft Sans Serif"/>
              <a:cs typeface="Microsoft Sans Serif"/>
            </a:endParaRPr>
          </a:p>
          <a:p>
            <a:pPr marL="241300" marR="40830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Current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launches is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 as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 2020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62833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Launch</a:t>
            </a:r>
            <a:r>
              <a:rPr spc="30" dirty="0"/>
              <a:t> </a:t>
            </a:r>
            <a:r>
              <a:rPr spc="-5" dirty="0"/>
              <a:t>Success</a:t>
            </a:r>
            <a:r>
              <a:rPr spc="10" dirty="0"/>
              <a:t> </a:t>
            </a:r>
            <a:r>
              <a:rPr spc="-5" dirty="0"/>
              <a:t>Yearly</a:t>
            </a:r>
            <a:r>
              <a:rPr dirty="0"/>
              <a:t> </a:t>
            </a:r>
            <a:r>
              <a:rPr spc="-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7" y="1304544"/>
            <a:ext cx="6476238" cy="484098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929"/>
            <a:ext cx="54114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names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47694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All</a:t>
            </a:r>
            <a:r>
              <a:rPr spc="-15" dirty="0"/>
              <a:t> Launch</a:t>
            </a:r>
            <a:r>
              <a:rPr spc="40" dirty="0"/>
              <a:t> </a:t>
            </a:r>
            <a:r>
              <a:rPr spc="-5" dirty="0"/>
              <a:t>Site</a:t>
            </a:r>
            <a:r>
              <a:rPr spc="-10" dirty="0"/>
              <a:t> </a:t>
            </a:r>
            <a:r>
              <a:rPr spc="-5" dirty="0"/>
              <a:t>Names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268" y="2302764"/>
            <a:ext cx="10766425" cy="2988310"/>
            <a:chOff x="620268" y="2302764"/>
            <a:chExt cx="10766425" cy="2988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268" y="2302764"/>
              <a:ext cx="6403085" cy="233400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22008" y="3445510"/>
              <a:ext cx="2141855" cy="624205"/>
            </a:xfrm>
            <a:custGeom>
              <a:avLst/>
              <a:gdLst/>
              <a:ahLst/>
              <a:cxnLst/>
              <a:rect l="l" t="t" r="r" b="b"/>
              <a:pathLst>
                <a:path w="2141854" h="624204">
                  <a:moveTo>
                    <a:pt x="2065401" y="547496"/>
                  </a:moveTo>
                  <a:lnTo>
                    <a:pt x="2065401" y="623696"/>
                  </a:lnTo>
                  <a:lnTo>
                    <a:pt x="2128901" y="591946"/>
                  </a:lnTo>
                  <a:lnTo>
                    <a:pt x="2078101" y="591946"/>
                  </a:lnTo>
                  <a:lnTo>
                    <a:pt x="2078101" y="579246"/>
                  </a:lnTo>
                  <a:lnTo>
                    <a:pt x="2128901" y="579246"/>
                  </a:lnTo>
                  <a:lnTo>
                    <a:pt x="2065401" y="547496"/>
                  </a:lnTo>
                  <a:close/>
                </a:path>
                <a:path w="2141854" h="624204">
                  <a:moveTo>
                    <a:pt x="1064514" y="6350"/>
                  </a:moveTo>
                  <a:lnTo>
                    <a:pt x="1064514" y="591946"/>
                  </a:lnTo>
                  <a:lnTo>
                    <a:pt x="2065401" y="591946"/>
                  </a:lnTo>
                  <a:lnTo>
                    <a:pt x="2065401" y="585596"/>
                  </a:lnTo>
                  <a:lnTo>
                    <a:pt x="1077214" y="585596"/>
                  </a:lnTo>
                  <a:lnTo>
                    <a:pt x="1070864" y="579246"/>
                  </a:lnTo>
                  <a:lnTo>
                    <a:pt x="1077214" y="579246"/>
                  </a:lnTo>
                  <a:lnTo>
                    <a:pt x="1077214" y="12700"/>
                  </a:lnTo>
                  <a:lnTo>
                    <a:pt x="1070864" y="12700"/>
                  </a:lnTo>
                  <a:lnTo>
                    <a:pt x="1064514" y="6350"/>
                  </a:lnTo>
                  <a:close/>
                </a:path>
                <a:path w="2141854" h="624204">
                  <a:moveTo>
                    <a:pt x="2128901" y="579246"/>
                  </a:moveTo>
                  <a:lnTo>
                    <a:pt x="2078101" y="579246"/>
                  </a:lnTo>
                  <a:lnTo>
                    <a:pt x="2078101" y="591946"/>
                  </a:lnTo>
                  <a:lnTo>
                    <a:pt x="2128901" y="591946"/>
                  </a:lnTo>
                  <a:lnTo>
                    <a:pt x="2141601" y="585596"/>
                  </a:lnTo>
                  <a:lnTo>
                    <a:pt x="2128901" y="579246"/>
                  </a:lnTo>
                  <a:close/>
                </a:path>
                <a:path w="2141854" h="624204">
                  <a:moveTo>
                    <a:pt x="1077214" y="579246"/>
                  </a:moveTo>
                  <a:lnTo>
                    <a:pt x="1070864" y="579246"/>
                  </a:lnTo>
                  <a:lnTo>
                    <a:pt x="1077214" y="585596"/>
                  </a:lnTo>
                  <a:lnTo>
                    <a:pt x="1077214" y="579246"/>
                  </a:lnTo>
                  <a:close/>
                </a:path>
                <a:path w="2141854" h="624204">
                  <a:moveTo>
                    <a:pt x="2065401" y="579246"/>
                  </a:moveTo>
                  <a:lnTo>
                    <a:pt x="1077214" y="579246"/>
                  </a:lnTo>
                  <a:lnTo>
                    <a:pt x="1077214" y="585596"/>
                  </a:lnTo>
                  <a:lnTo>
                    <a:pt x="2065401" y="585596"/>
                  </a:lnTo>
                  <a:lnTo>
                    <a:pt x="2065401" y="579246"/>
                  </a:lnTo>
                  <a:close/>
                </a:path>
                <a:path w="2141854" h="624204">
                  <a:moveTo>
                    <a:pt x="107721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064514" y="12700"/>
                  </a:lnTo>
                  <a:lnTo>
                    <a:pt x="1064514" y="6350"/>
                  </a:lnTo>
                  <a:lnTo>
                    <a:pt x="1077214" y="6350"/>
                  </a:lnTo>
                  <a:lnTo>
                    <a:pt x="1077214" y="0"/>
                  </a:lnTo>
                  <a:close/>
                </a:path>
                <a:path w="2141854" h="624204">
                  <a:moveTo>
                    <a:pt x="1077214" y="6350"/>
                  </a:moveTo>
                  <a:lnTo>
                    <a:pt x="1064514" y="6350"/>
                  </a:lnTo>
                  <a:lnTo>
                    <a:pt x="1070864" y="12700"/>
                  </a:lnTo>
                  <a:lnTo>
                    <a:pt x="1077214" y="12700"/>
                  </a:lnTo>
                  <a:lnTo>
                    <a:pt x="1077214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9596" y="2807208"/>
              <a:ext cx="2426970" cy="248335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929"/>
            <a:ext cx="66040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7089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Launch</a:t>
            </a:r>
            <a:r>
              <a:rPr spc="50" dirty="0"/>
              <a:t> </a:t>
            </a:r>
            <a:r>
              <a:rPr spc="-5" dirty="0"/>
              <a:t>Site</a:t>
            </a:r>
            <a:r>
              <a:rPr dirty="0"/>
              <a:t> </a:t>
            </a:r>
            <a:r>
              <a:rPr spc="-10" dirty="0"/>
              <a:t>Names</a:t>
            </a:r>
            <a:r>
              <a:rPr spc="40" dirty="0"/>
              <a:t> </a:t>
            </a:r>
            <a:r>
              <a:rPr spc="-10" dirty="0"/>
              <a:t>Begin</a:t>
            </a:r>
            <a:r>
              <a:rPr spc="25" dirty="0"/>
              <a:t> </a:t>
            </a:r>
            <a:r>
              <a:rPr spc="-10" dirty="0"/>
              <a:t>with 'CCA'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5987" y="2174748"/>
            <a:ext cx="10720705" cy="4246880"/>
            <a:chOff x="665987" y="2174748"/>
            <a:chExt cx="10720705" cy="4246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987" y="2174748"/>
              <a:ext cx="5727954" cy="15186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31408" y="2910586"/>
              <a:ext cx="596900" cy="926465"/>
            </a:xfrm>
            <a:custGeom>
              <a:avLst/>
              <a:gdLst/>
              <a:ahLst/>
              <a:cxnLst/>
              <a:rect l="l" t="t" r="r" b="b"/>
              <a:pathLst>
                <a:path w="596900" h="926464">
                  <a:moveTo>
                    <a:pt x="31750" y="849757"/>
                  </a:moveTo>
                  <a:lnTo>
                    <a:pt x="0" y="849757"/>
                  </a:lnTo>
                  <a:lnTo>
                    <a:pt x="38100" y="925957"/>
                  </a:lnTo>
                  <a:lnTo>
                    <a:pt x="69850" y="862457"/>
                  </a:lnTo>
                  <a:lnTo>
                    <a:pt x="31750" y="862457"/>
                  </a:lnTo>
                  <a:lnTo>
                    <a:pt x="31750" y="849757"/>
                  </a:lnTo>
                  <a:close/>
                </a:path>
                <a:path w="596900" h="926464">
                  <a:moveTo>
                    <a:pt x="583691" y="788288"/>
                  </a:moveTo>
                  <a:lnTo>
                    <a:pt x="31750" y="788288"/>
                  </a:lnTo>
                  <a:lnTo>
                    <a:pt x="31750" y="862457"/>
                  </a:lnTo>
                  <a:lnTo>
                    <a:pt x="44450" y="862457"/>
                  </a:lnTo>
                  <a:lnTo>
                    <a:pt x="44450" y="800988"/>
                  </a:lnTo>
                  <a:lnTo>
                    <a:pt x="38100" y="800988"/>
                  </a:lnTo>
                  <a:lnTo>
                    <a:pt x="44450" y="794638"/>
                  </a:lnTo>
                  <a:lnTo>
                    <a:pt x="583691" y="794638"/>
                  </a:lnTo>
                  <a:lnTo>
                    <a:pt x="583691" y="788288"/>
                  </a:lnTo>
                  <a:close/>
                </a:path>
                <a:path w="596900" h="926464">
                  <a:moveTo>
                    <a:pt x="76200" y="849757"/>
                  </a:moveTo>
                  <a:lnTo>
                    <a:pt x="44450" y="849757"/>
                  </a:lnTo>
                  <a:lnTo>
                    <a:pt x="44450" y="862457"/>
                  </a:lnTo>
                  <a:lnTo>
                    <a:pt x="69850" y="862457"/>
                  </a:lnTo>
                  <a:lnTo>
                    <a:pt x="76200" y="849757"/>
                  </a:lnTo>
                  <a:close/>
                </a:path>
                <a:path w="596900" h="926464">
                  <a:moveTo>
                    <a:pt x="44450" y="794638"/>
                  </a:moveTo>
                  <a:lnTo>
                    <a:pt x="38100" y="800988"/>
                  </a:lnTo>
                  <a:lnTo>
                    <a:pt x="44450" y="800988"/>
                  </a:lnTo>
                  <a:lnTo>
                    <a:pt x="44450" y="794638"/>
                  </a:lnTo>
                  <a:close/>
                </a:path>
                <a:path w="596900" h="926464">
                  <a:moveTo>
                    <a:pt x="596391" y="788288"/>
                  </a:moveTo>
                  <a:lnTo>
                    <a:pt x="590041" y="788288"/>
                  </a:lnTo>
                  <a:lnTo>
                    <a:pt x="583691" y="794638"/>
                  </a:lnTo>
                  <a:lnTo>
                    <a:pt x="44450" y="794638"/>
                  </a:lnTo>
                  <a:lnTo>
                    <a:pt x="44450" y="800988"/>
                  </a:lnTo>
                  <a:lnTo>
                    <a:pt x="596391" y="800988"/>
                  </a:lnTo>
                  <a:lnTo>
                    <a:pt x="596391" y="788288"/>
                  </a:lnTo>
                  <a:close/>
                </a:path>
                <a:path w="596900" h="926464">
                  <a:moveTo>
                    <a:pt x="583691" y="6350"/>
                  </a:moveTo>
                  <a:lnTo>
                    <a:pt x="583691" y="794638"/>
                  </a:lnTo>
                  <a:lnTo>
                    <a:pt x="590041" y="788288"/>
                  </a:lnTo>
                  <a:lnTo>
                    <a:pt x="596391" y="788288"/>
                  </a:lnTo>
                  <a:lnTo>
                    <a:pt x="596391" y="12700"/>
                  </a:lnTo>
                  <a:lnTo>
                    <a:pt x="590041" y="12700"/>
                  </a:lnTo>
                  <a:lnTo>
                    <a:pt x="583691" y="6350"/>
                  </a:lnTo>
                  <a:close/>
                </a:path>
                <a:path w="596900" h="926464">
                  <a:moveTo>
                    <a:pt x="596391" y="0"/>
                  </a:moveTo>
                  <a:lnTo>
                    <a:pt x="361441" y="0"/>
                  </a:lnTo>
                  <a:lnTo>
                    <a:pt x="361441" y="12700"/>
                  </a:lnTo>
                  <a:lnTo>
                    <a:pt x="583691" y="12700"/>
                  </a:lnTo>
                  <a:lnTo>
                    <a:pt x="583691" y="6350"/>
                  </a:lnTo>
                  <a:lnTo>
                    <a:pt x="596391" y="6350"/>
                  </a:lnTo>
                  <a:lnTo>
                    <a:pt x="596391" y="0"/>
                  </a:lnTo>
                  <a:close/>
                </a:path>
                <a:path w="596900" h="926464">
                  <a:moveTo>
                    <a:pt x="596391" y="6350"/>
                  </a:moveTo>
                  <a:lnTo>
                    <a:pt x="583691" y="6350"/>
                  </a:lnTo>
                  <a:lnTo>
                    <a:pt x="590041" y="12700"/>
                  </a:lnTo>
                  <a:lnTo>
                    <a:pt x="596391" y="12700"/>
                  </a:lnTo>
                  <a:lnTo>
                    <a:pt x="596391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987" y="3613404"/>
              <a:ext cx="10720577" cy="280797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929"/>
            <a:ext cx="74599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41471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Total</a:t>
            </a:r>
            <a:r>
              <a:rPr spc="-10" dirty="0"/>
              <a:t> Payload</a:t>
            </a:r>
            <a:r>
              <a:rPr spc="20" dirty="0"/>
              <a:t> </a:t>
            </a:r>
            <a:r>
              <a:rPr spc="-5" dirty="0"/>
              <a:t>Mass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5987" y="2159507"/>
            <a:ext cx="10422255" cy="3736340"/>
            <a:chOff x="665987" y="2159507"/>
            <a:chExt cx="10422255" cy="37363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987" y="2159507"/>
              <a:ext cx="6473190" cy="19621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8052" y="3910583"/>
              <a:ext cx="2289809" cy="19850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37831" y="3116325"/>
              <a:ext cx="1864360" cy="1807845"/>
            </a:xfrm>
            <a:custGeom>
              <a:avLst/>
              <a:gdLst/>
              <a:ahLst/>
              <a:cxnLst/>
              <a:rect l="l" t="t" r="r" b="b"/>
              <a:pathLst>
                <a:path w="1864359" h="1807845">
                  <a:moveTo>
                    <a:pt x="1788033" y="1731137"/>
                  </a:moveTo>
                  <a:lnTo>
                    <a:pt x="1788033" y="1807337"/>
                  </a:lnTo>
                  <a:lnTo>
                    <a:pt x="1851533" y="1775587"/>
                  </a:lnTo>
                  <a:lnTo>
                    <a:pt x="1800733" y="1775587"/>
                  </a:lnTo>
                  <a:lnTo>
                    <a:pt x="1800733" y="1762887"/>
                  </a:lnTo>
                  <a:lnTo>
                    <a:pt x="1851533" y="1762887"/>
                  </a:lnTo>
                  <a:lnTo>
                    <a:pt x="1788033" y="1731137"/>
                  </a:lnTo>
                  <a:close/>
                </a:path>
                <a:path w="1864359" h="1807845">
                  <a:moveTo>
                    <a:pt x="925829" y="6350"/>
                  </a:moveTo>
                  <a:lnTo>
                    <a:pt x="925829" y="1775587"/>
                  </a:lnTo>
                  <a:lnTo>
                    <a:pt x="1788033" y="1775587"/>
                  </a:lnTo>
                  <a:lnTo>
                    <a:pt x="1788033" y="1769237"/>
                  </a:lnTo>
                  <a:lnTo>
                    <a:pt x="938529" y="1769237"/>
                  </a:lnTo>
                  <a:lnTo>
                    <a:pt x="932179" y="1762887"/>
                  </a:lnTo>
                  <a:lnTo>
                    <a:pt x="938529" y="1762887"/>
                  </a:lnTo>
                  <a:lnTo>
                    <a:pt x="938529" y="12700"/>
                  </a:lnTo>
                  <a:lnTo>
                    <a:pt x="932179" y="12700"/>
                  </a:lnTo>
                  <a:lnTo>
                    <a:pt x="925829" y="6350"/>
                  </a:lnTo>
                  <a:close/>
                </a:path>
                <a:path w="1864359" h="1807845">
                  <a:moveTo>
                    <a:pt x="1851533" y="1762887"/>
                  </a:moveTo>
                  <a:lnTo>
                    <a:pt x="1800733" y="1762887"/>
                  </a:lnTo>
                  <a:lnTo>
                    <a:pt x="1800733" y="1775587"/>
                  </a:lnTo>
                  <a:lnTo>
                    <a:pt x="1851533" y="1775587"/>
                  </a:lnTo>
                  <a:lnTo>
                    <a:pt x="1864233" y="1769237"/>
                  </a:lnTo>
                  <a:lnTo>
                    <a:pt x="1851533" y="1762887"/>
                  </a:lnTo>
                  <a:close/>
                </a:path>
                <a:path w="1864359" h="1807845">
                  <a:moveTo>
                    <a:pt x="938529" y="1762887"/>
                  </a:moveTo>
                  <a:lnTo>
                    <a:pt x="932179" y="1762887"/>
                  </a:lnTo>
                  <a:lnTo>
                    <a:pt x="938529" y="1769237"/>
                  </a:lnTo>
                  <a:lnTo>
                    <a:pt x="938529" y="1762887"/>
                  </a:lnTo>
                  <a:close/>
                </a:path>
                <a:path w="1864359" h="1807845">
                  <a:moveTo>
                    <a:pt x="1788033" y="1762887"/>
                  </a:moveTo>
                  <a:lnTo>
                    <a:pt x="938529" y="1762887"/>
                  </a:lnTo>
                  <a:lnTo>
                    <a:pt x="938529" y="1769237"/>
                  </a:lnTo>
                  <a:lnTo>
                    <a:pt x="1788033" y="1769237"/>
                  </a:lnTo>
                  <a:lnTo>
                    <a:pt x="1788033" y="1762887"/>
                  </a:lnTo>
                  <a:close/>
                </a:path>
                <a:path w="1864359" h="1807845">
                  <a:moveTo>
                    <a:pt x="93852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925829" y="12700"/>
                  </a:lnTo>
                  <a:lnTo>
                    <a:pt x="925829" y="6350"/>
                  </a:lnTo>
                  <a:lnTo>
                    <a:pt x="938529" y="6350"/>
                  </a:lnTo>
                  <a:lnTo>
                    <a:pt x="938529" y="0"/>
                  </a:lnTo>
                  <a:close/>
                </a:path>
                <a:path w="1864359" h="1807845">
                  <a:moveTo>
                    <a:pt x="938529" y="6350"/>
                  </a:moveTo>
                  <a:lnTo>
                    <a:pt x="925829" y="6350"/>
                  </a:lnTo>
                  <a:lnTo>
                    <a:pt x="932179" y="12700"/>
                  </a:lnTo>
                  <a:lnTo>
                    <a:pt x="938529" y="12700"/>
                  </a:lnTo>
                  <a:lnTo>
                    <a:pt x="938529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929"/>
            <a:ext cx="9055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1615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Average</a:t>
            </a:r>
            <a:r>
              <a:rPr spc="35" dirty="0"/>
              <a:t> </a:t>
            </a:r>
            <a:r>
              <a:rPr spc="-10" dirty="0"/>
              <a:t>Payload</a:t>
            </a:r>
            <a:r>
              <a:rPr spc="35" dirty="0"/>
              <a:t> </a:t>
            </a:r>
            <a:r>
              <a:rPr spc="-5" dirty="0"/>
              <a:t>Mass</a:t>
            </a:r>
            <a:r>
              <a:rPr spc="10" dirty="0"/>
              <a:t> </a:t>
            </a:r>
            <a:r>
              <a:rPr spc="-10" dirty="0"/>
              <a:t>by F9</a:t>
            </a:r>
            <a:r>
              <a:rPr spc="20" dirty="0"/>
              <a:t> </a:t>
            </a:r>
            <a:r>
              <a:rPr spc="-5" dirty="0"/>
              <a:t>v1.1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5987" y="2202179"/>
            <a:ext cx="10720705" cy="3693795"/>
            <a:chOff x="665987" y="2202179"/>
            <a:chExt cx="10720705" cy="36937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987" y="2202179"/>
              <a:ext cx="5040630" cy="22136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1744" y="4006595"/>
              <a:ext cx="2004822" cy="18889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05272" y="3285489"/>
              <a:ext cx="3879850" cy="1685925"/>
            </a:xfrm>
            <a:custGeom>
              <a:avLst/>
              <a:gdLst/>
              <a:ahLst/>
              <a:cxnLst/>
              <a:rect l="l" t="t" r="r" b="b"/>
              <a:pathLst>
                <a:path w="3879850" h="1685925">
                  <a:moveTo>
                    <a:pt x="3803269" y="1609725"/>
                  </a:moveTo>
                  <a:lnTo>
                    <a:pt x="3803269" y="1685925"/>
                  </a:lnTo>
                  <a:lnTo>
                    <a:pt x="3866769" y="1654175"/>
                  </a:lnTo>
                  <a:lnTo>
                    <a:pt x="3815969" y="1654175"/>
                  </a:lnTo>
                  <a:lnTo>
                    <a:pt x="3815969" y="1641475"/>
                  </a:lnTo>
                  <a:lnTo>
                    <a:pt x="3866769" y="1641475"/>
                  </a:lnTo>
                  <a:lnTo>
                    <a:pt x="3803269" y="1609725"/>
                  </a:lnTo>
                  <a:close/>
                </a:path>
                <a:path w="3879850" h="1685925">
                  <a:moveTo>
                    <a:pt x="1933448" y="6350"/>
                  </a:moveTo>
                  <a:lnTo>
                    <a:pt x="1933448" y="1654175"/>
                  </a:lnTo>
                  <a:lnTo>
                    <a:pt x="3803269" y="1654175"/>
                  </a:lnTo>
                  <a:lnTo>
                    <a:pt x="3803269" y="1647825"/>
                  </a:lnTo>
                  <a:lnTo>
                    <a:pt x="1946148" y="1647825"/>
                  </a:lnTo>
                  <a:lnTo>
                    <a:pt x="1939798" y="1641475"/>
                  </a:lnTo>
                  <a:lnTo>
                    <a:pt x="1946148" y="1641475"/>
                  </a:lnTo>
                  <a:lnTo>
                    <a:pt x="1946148" y="12700"/>
                  </a:lnTo>
                  <a:lnTo>
                    <a:pt x="1939798" y="12700"/>
                  </a:lnTo>
                  <a:lnTo>
                    <a:pt x="1933448" y="6350"/>
                  </a:lnTo>
                  <a:close/>
                </a:path>
                <a:path w="3879850" h="1685925">
                  <a:moveTo>
                    <a:pt x="3866769" y="1641475"/>
                  </a:moveTo>
                  <a:lnTo>
                    <a:pt x="3815969" y="1641475"/>
                  </a:lnTo>
                  <a:lnTo>
                    <a:pt x="3815969" y="1654175"/>
                  </a:lnTo>
                  <a:lnTo>
                    <a:pt x="3866769" y="1654175"/>
                  </a:lnTo>
                  <a:lnTo>
                    <a:pt x="3879469" y="1647825"/>
                  </a:lnTo>
                  <a:lnTo>
                    <a:pt x="3866769" y="1641475"/>
                  </a:lnTo>
                  <a:close/>
                </a:path>
                <a:path w="3879850" h="1685925">
                  <a:moveTo>
                    <a:pt x="1946148" y="1641475"/>
                  </a:moveTo>
                  <a:lnTo>
                    <a:pt x="1939798" y="1641475"/>
                  </a:lnTo>
                  <a:lnTo>
                    <a:pt x="1946148" y="1647825"/>
                  </a:lnTo>
                  <a:lnTo>
                    <a:pt x="1946148" y="1641475"/>
                  </a:lnTo>
                  <a:close/>
                </a:path>
                <a:path w="3879850" h="1685925">
                  <a:moveTo>
                    <a:pt x="3803269" y="1641475"/>
                  </a:moveTo>
                  <a:lnTo>
                    <a:pt x="1946148" y="1641475"/>
                  </a:lnTo>
                  <a:lnTo>
                    <a:pt x="1946148" y="1647825"/>
                  </a:lnTo>
                  <a:lnTo>
                    <a:pt x="3803269" y="1647825"/>
                  </a:lnTo>
                  <a:lnTo>
                    <a:pt x="3803269" y="1641475"/>
                  </a:lnTo>
                  <a:close/>
                </a:path>
                <a:path w="3879850" h="1685925">
                  <a:moveTo>
                    <a:pt x="194614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933448" y="12700"/>
                  </a:lnTo>
                  <a:lnTo>
                    <a:pt x="1933448" y="6350"/>
                  </a:lnTo>
                  <a:lnTo>
                    <a:pt x="1946148" y="6350"/>
                  </a:lnTo>
                  <a:lnTo>
                    <a:pt x="1946148" y="0"/>
                  </a:lnTo>
                  <a:close/>
                </a:path>
                <a:path w="3879850" h="1685925">
                  <a:moveTo>
                    <a:pt x="1946148" y="6350"/>
                  </a:moveTo>
                  <a:lnTo>
                    <a:pt x="1933448" y="6350"/>
                  </a:lnTo>
                  <a:lnTo>
                    <a:pt x="1939798" y="12700"/>
                  </a:lnTo>
                  <a:lnTo>
                    <a:pt x="1946148" y="12700"/>
                  </a:lnTo>
                  <a:lnTo>
                    <a:pt x="1946148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929"/>
            <a:ext cx="87045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9571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First Successful</a:t>
            </a:r>
            <a:r>
              <a:rPr spc="20" dirty="0"/>
              <a:t> </a:t>
            </a:r>
            <a:r>
              <a:rPr spc="-5" dirty="0"/>
              <a:t>Ground</a:t>
            </a:r>
            <a:r>
              <a:rPr spc="40" dirty="0"/>
              <a:t> </a:t>
            </a:r>
            <a:r>
              <a:rPr spc="-10" dirty="0"/>
              <a:t>Landing</a:t>
            </a:r>
            <a:r>
              <a:rPr spc="40" dirty="0"/>
              <a:t> </a:t>
            </a:r>
            <a:r>
              <a:rPr spc="-10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5987" y="2185416"/>
            <a:ext cx="10892790" cy="3740785"/>
            <a:chOff x="665987" y="2185416"/>
            <a:chExt cx="10892790" cy="37407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6859" y="3927348"/>
              <a:ext cx="2391918" cy="19987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987" y="2185416"/>
              <a:ext cx="5436870" cy="19469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01511" y="3136138"/>
              <a:ext cx="3268979" cy="1812289"/>
            </a:xfrm>
            <a:custGeom>
              <a:avLst/>
              <a:gdLst/>
              <a:ahLst/>
              <a:cxnLst/>
              <a:rect l="l" t="t" r="r" b="b"/>
              <a:pathLst>
                <a:path w="3268979" h="1812289">
                  <a:moveTo>
                    <a:pt x="3192526" y="1736089"/>
                  </a:moveTo>
                  <a:lnTo>
                    <a:pt x="3192526" y="1812289"/>
                  </a:lnTo>
                  <a:lnTo>
                    <a:pt x="3256026" y="1780539"/>
                  </a:lnTo>
                  <a:lnTo>
                    <a:pt x="3205226" y="1780539"/>
                  </a:lnTo>
                  <a:lnTo>
                    <a:pt x="3205226" y="1767839"/>
                  </a:lnTo>
                  <a:lnTo>
                    <a:pt x="3256026" y="1767839"/>
                  </a:lnTo>
                  <a:lnTo>
                    <a:pt x="3192526" y="1736089"/>
                  </a:lnTo>
                  <a:close/>
                </a:path>
                <a:path w="3268979" h="1812289">
                  <a:moveTo>
                    <a:pt x="1628013" y="6350"/>
                  </a:moveTo>
                  <a:lnTo>
                    <a:pt x="1628013" y="1780539"/>
                  </a:lnTo>
                  <a:lnTo>
                    <a:pt x="3192526" y="1780539"/>
                  </a:lnTo>
                  <a:lnTo>
                    <a:pt x="3192526" y="1774189"/>
                  </a:lnTo>
                  <a:lnTo>
                    <a:pt x="1640713" y="1774189"/>
                  </a:lnTo>
                  <a:lnTo>
                    <a:pt x="1634363" y="1767839"/>
                  </a:lnTo>
                  <a:lnTo>
                    <a:pt x="1640713" y="1767839"/>
                  </a:lnTo>
                  <a:lnTo>
                    <a:pt x="1640713" y="12700"/>
                  </a:lnTo>
                  <a:lnTo>
                    <a:pt x="1634363" y="12700"/>
                  </a:lnTo>
                  <a:lnTo>
                    <a:pt x="1628013" y="6350"/>
                  </a:lnTo>
                  <a:close/>
                </a:path>
                <a:path w="3268979" h="1812289">
                  <a:moveTo>
                    <a:pt x="3256026" y="1767839"/>
                  </a:moveTo>
                  <a:lnTo>
                    <a:pt x="3205226" y="1767839"/>
                  </a:lnTo>
                  <a:lnTo>
                    <a:pt x="3205226" y="1780539"/>
                  </a:lnTo>
                  <a:lnTo>
                    <a:pt x="3256026" y="1780539"/>
                  </a:lnTo>
                  <a:lnTo>
                    <a:pt x="3268726" y="1774189"/>
                  </a:lnTo>
                  <a:lnTo>
                    <a:pt x="3256026" y="1767839"/>
                  </a:lnTo>
                  <a:close/>
                </a:path>
                <a:path w="3268979" h="1812289">
                  <a:moveTo>
                    <a:pt x="1640713" y="1767839"/>
                  </a:moveTo>
                  <a:lnTo>
                    <a:pt x="1634363" y="1767839"/>
                  </a:lnTo>
                  <a:lnTo>
                    <a:pt x="1640713" y="1774189"/>
                  </a:lnTo>
                  <a:lnTo>
                    <a:pt x="1640713" y="1767839"/>
                  </a:lnTo>
                  <a:close/>
                </a:path>
                <a:path w="3268979" h="1812289">
                  <a:moveTo>
                    <a:pt x="3192526" y="1767839"/>
                  </a:moveTo>
                  <a:lnTo>
                    <a:pt x="1640713" y="1767839"/>
                  </a:lnTo>
                  <a:lnTo>
                    <a:pt x="1640713" y="1774189"/>
                  </a:lnTo>
                  <a:lnTo>
                    <a:pt x="3192526" y="1774189"/>
                  </a:lnTo>
                  <a:lnTo>
                    <a:pt x="3192526" y="1767839"/>
                  </a:lnTo>
                  <a:close/>
                </a:path>
                <a:path w="3268979" h="1812289">
                  <a:moveTo>
                    <a:pt x="1640713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628013" y="12700"/>
                  </a:lnTo>
                  <a:lnTo>
                    <a:pt x="1628013" y="6350"/>
                  </a:lnTo>
                  <a:lnTo>
                    <a:pt x="1640713" y="6350"/>
                  </a:lnTo>
                  <a:lnTo>
                    <a:pt x="1640713" y="0"/>
                  </a:lnTo>
                  <a:close/>
                </a:path>
                <a:path w="3268979" h="1812289">
                  <a:moveTo>
                    <a:pt x="1640713" y="6350"/>
                  </a:moveTo>
                  <a:lnTo>
                    <a:pt x="1628013" y="6350"/>
                  </a:lnTo>
                  <a:lnTo>
                    <a:pt x="1634363" y="12700"/>
                  </a:lnTo>
                  <a:lnTo>
                    <a:pt x="1640713" y="12700"/>
                  </a:lnTo>
                  <a:lnTo>
                    <a:pt x="1640713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929"/>
            <a:ext cx="93275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had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49910"/>
            <a:ext cx="97967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Successful</a:t>
            </a:r>
            <a:r>
              <a:rPr sz="2500" spc="5" dirty="0"/>
              <a:t> </a:t>
            </a:r>
            <a:r>
              <a:rPr sz="2500" spc="-10" dirty="0"/>
              <a:t>Drone </a:t>
            </a:r>
            <a:r>
              <a:rPr sz="2500" spc="-5" dirty="0"/>
              <a:t>Ship</a:t>
            </a:r>
            <a:r>
              <a:rPr sz="2500" spc="5" dirty="0"/>
              <a:t> </a:t>
            </a:r>
            <a:r>
              <a:rPr sz="2500" spc="-5" dirty="0"/>
              <a:t>Landing</a:t>
            </a:r>
            <a:r>
              <a:rPr sz="2500" spc="-15" dirty="0"/>
              <a:t> </a:t>
            </a:r>
            <a:r>
              <a:rPr sz="2500" spc="-10" dirty="0"/>
              <a:t>with</a:t>
            </a:r>
            <a:r>
              <a:rPr sz="2500" dirty="0"/>
              <a:t> </a:t>
            </a:r>
            <a:r>
              <a:rPr sz="2500" spc="-5" dirty="0"/>
              <a:t>Payload between</a:t>
            </a:r>
            <a:r>
              <a:rPr sz="2500" spc="-25" dirty="0"/>
              <a:t> </a:t>
            </a:r>
            <a:r>
              <a:rPr sz="2500" spc="-5" dirty="0"/>
              <a:t>4000</a:t>
            </a:r>
            <a:r>
              <a:rPr sz="2500" spc="-15" dirty="0"/>
              <a:t> </a:t>
            </a:r>
            <a:r>
              <a:rPr sz="2500" spc="-10" dirty="0"/>
              <a:t>and 6000</a:t>
            </a:r>
            <a:endParaRPr sz="2500"/>
          </a:p>
        </p:txBody>
      </p:sp>
      <p:grpSp>
        <p:nvGrpSpPr>
          <p:cNvPr id="4" name="object 4"/>
          <p:cNvGrpSpPr/>
          <p:nvPr/>
        </p:nvGrpSpPr>
        <p:grpSpPr>
          <a:xfrm>
            <a:off x="665987" y="2482595"/>
            <a:ext cx="10422255" cy="3413125"/>
            <a:chOff x="665987" y="2482595"/>
            <a:chExt cx="10422255" cy="34131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5211" y="4171188"/>
              <a:ext cx="2152650" cy="17244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987" y="2482595"/>
              <a:ext cx="5877306" cy="269519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41947" y="3806697"/>
              <a:ext cx="2597150" cy="1247775"/>
            </a:xfrm>
            <a:custGeom>
              <a:avLst/>
              <a:gdLst/>
              <a:ahLst/>
              <a:cxnLst/>
              <a:rect l="l" t="t" r="r" b="b"/>
              <a:pathLst>
                <a:path w="2597150" h="1247775">
                  <a:moveTo>
                    <a:pt x="2520569" y="1171320"/>
                  </a:moveTo>
                  <a:lnTo>
                    <a:pt x="2520569" y="1247520"/>
                  </a:lnTo>
                  <a:lnTo>
                    <a:pt x="2584069" y="1215770"/>
                  </a:lnTo>
                  <a:lnTo>
                    <a:pt x="2533269" y="1215770"/>
                  </a:lnTo>
                  <a:lnTo>
                    <a:pt x="2533269" y="1203070"/>
                  </a:lnTo>
                  <a:lnTo>
                    <a:pt x="2584069" y="1203070"/>
                  </a:lnTo>
                  <a:lnTo>
                    <a:pt x="2520569" y="1171320"/>
                  </a:lnTo>
                  <a:close/>
                </a:path>
                <a:path w="2597150" h="1247775">
                  <a:moveTo>
                    <a:pt x="1291971" y="6350"/>
                  </a:moveTo>
                  <a:lnTo>
                    <a:pt x="1291971" y="1215770"/>
                  </a:lnTo>
                  <a:lnTo>
                    <a:pt x="2520569" y="1215770"/>
                  </a:lnTo>
                  <a:lnTo>
                    <a:pt x="2520569" y="1209420"/>
                  </a:lnTo>
                  <a:lnTo>
                    <a:pt x="1304798" y="1209420"/>
                  </a:lnTo>
                  <a:lnTo>
                    <a:pt x="1298448" y="1203070"/>
                  </a:lnTo>
                  <a:lnTo>
                    <a:pt x="1304798" y="1203070"/>
                  </a:lnTo>
                  <a:lnTo>
                    <a:pt x="1304798" y="12700"/>
                  </a:lnTo>
                  <a:lnTo>
                    <a:pt x="1298448" y="12700"/>
                  </a:lnTo>
                  <a:lnTo>
                    <a:pt x="1291971" y="6350"/>
                  </a:lnTo>
                  <a:close/>
                </a:path>
                <a:path w="2597150" h="1247775">
                  <a:moveTo>
                    <a:pt x="2584069" y="1203070"/>
                  </a:moveTo>
                  <a:lnTo>
                    <a:pt x="2533269" y="1203070"/>
                  </a:lnTo>
                  <a:lnTo>
                    <a:pt x="2533269" y="1215770"/>
                  </a:lnTo>
                  <a:lnTo>
                    <a:pt x="2584069" y="1215770"/>
                  </a:lnTo>
                  <a:lnTo>
                    <a:pt x="2596769" y="1209420"/>
                  </a:lnTo>
                  <a:lnTo>
                    <a:pt x="2584069" y="1203070"/>
                  </a:lnTo>
                  <a:close/>
                </a:path>
                <a:path w="2597150" h="1247775">
                  <a:moveTo>
                    <a:pt x="1304798" y="1203070"/>
                  </a:moveTo>
                  <a:lnTo>
                    <a:pt x="1298448" y="1203070"/>
                  </a:lnTo>
                  <a:lnTo>
                    <a:pt x="1304798" y="1209420"/>
                  </a:lnTo>
                  <a:lnTo>
                    <a:pt x="1304798" y="1203070"/>
                  </a:lnTo>
                  <a:close/>
                </a:path>
                <a:path w="2597150" h="1247775">
                  <a:moveTo>
                    <a:pt x="2520569" y="1203070"/>
                  </a:moveTo>
                  <a:lnTo>
                    <a:pt x="1304798" y="1203070"/>
                  </a:lnTo>
                  <a:lnTo>
                    <a:pt x="1304798" y="1209420"/>
                  </a:lnTo>
                  <a:lnTo>
                    <a:pt x="2520569" y="1209420"/>
                  </a:lnTo>
                  <a:lnTo>
                    <a:pt x="2520569" y="1203070"/>
                  </a:lnTo>
                  <a:close/>
                </a:path>
                <a:path w="2597150" h="1247775">
                  <a:moveTo>
                    <a:pt x="130479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91971" y="12700"/>
                  </a:lnTo>
                  <a:lnTo>
                    <a:pt x="1291971" y="6350"/>
                  </a:lnTo>
                  <a:lnTo>
                    <a:pt x="1304798" y="6350"/>
                  </a:lnTo>
                  <a:lnTo>
                    <a:pt x="1304798" y="0"/>
                  </a:lnTo>
                  <a:close/>
                </a:path>
                <a:path w="2597150" h="1247775">
                  <a:moveTo>
                    <a:pt x="1304798" y="6350"/>
                  </a:moveTo>
                  <a:lnTo>
                    <a:pt x="1291971" y="6350"/>
                  </a:lnTo>
                  <a:lnTo>
                    <a:pt x="1298448" y="12700"/>
                  </a:lnTo>
                  <a:lnTo>
                    <a:pt x="1304798" y="12700"/>
                  </a:lnTo>
                  <a:lnTo>
                    <a:pt x="1304798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57019"/>
            <a:ext cx="3672840" cy="4398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95"/>
              </a:spcBef>
              <a:buSzPct val="95454"/>
              <a:buFont typeface="Wingdings"/>
              <a:buChar char=""/>
              <a:tabLst>
                <a:tab pos="26289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ata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ec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ion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ng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endParaRPr sz="1400">
              <a:latin typeface="Microsoft Sans Serif"/>
              <a:cs typeface="Microsoft Sans Serif"/>
            </a:endParaRPr>
          </a:p>
          <a:p>
            <a:pPr marL="262255" indent="-250190">
              <a:lnSpc>
                <a:spcPct val="100000"/>
              </a:lnSpc>
              <a:spcBef>
                <a:spcPts val="1390"/>
              </a:spcBef>
              <a:buSzPct val="95454"/>
              <a:buFont typeface="Wingdings"/>
              <a:buChar char=""/>
              <a:tabLst>
                <a:tab pos="26289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all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104316"/>
            <a:ext cx="18923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1998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Executive</a:t>
            </a:r>
            <a:r>
              <a:rPr spc="-35" dirty="0"/>
              <a:t> </a:t>
            </a:r>
            <a:r>
              <a:rPr spc="-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929"/>
            <a:ext cx="88900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and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90473"/>
            <a:ext cx="102749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/>
              <a:t>Total</a:t>
            </a:r>
            <a:r>
              <a:rPr sz="3100" spc="10" dirty="0"/>
              <a:t> </a:t>
            </a:r>
            <a:r>
              <a:rPr sz="3100" spc="-10" dirty="0"/>
              <a:t>Number</a:t>
            </a:r>
            <a:r>
              <a:rPr sz="3100" spc="30" dirty="0"/>
              <a:t> </a:t>
            </a:r>
            <a:r>
              <a:rPr sz="3100" spc="-10" dirty="0"/>
              <a:t>of</a:t>
            </a:r>
            <a:r>
              <a:rPr sz="3100" spc="10" dirty="0"/>
              <a:t> </a:t>
            </a:r>
            <a:r>
              <a:rPr sz="3100" spc="-5" dirty="0"/>
              <a:t>Successful</a:t>
            </a:r>
            <a:r>
              <a:rPr sz="3100" spc="35" dirty="0"/>
              <a:t> </a:t>
            </a:r>
            <a:r>
              <a:rPr sz="3100" spc="-10" dirty="0"/>
              <a:t>and</a:t>
            </a:r>
            <a:r>
              <a:rPr sz="3100" spc="15" dirty="0"/>
              <a:t> </a:t>
            </a:r>
            <a:r>
              <a:rPr sz="3100" spc="-5" dirty="0"/>
              <a:t>Failure</a:t>
            </a:r>
            <a:r>
              <a:rPr sz="3100" spc="45" dirty="0"/>
              <a:t> </a:t>
            </a:r>
            <a:r>
              <a:rPr sz="3100" spc="-5" dirty="0"/>
              <a:t>Mission</a:t>
            </a:r>
            <a:r>
              <a:rPr sz="3100" spc="30" dirty="0"/>
              <a:t> </a:t>
            </a:r>
            <a:r>
              <a:rPr sz="3100" spc="-5" dirty="0"/>
              <a:t>Outcomes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665987" y="2383535"/>
            <a:ext cx="10720705" cy="3601085"/>
            <a:chOff x="665987" y="2383535"/>
            <a:chExt cx="10720705" cy="3601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1099" y="4213872"/>
              <a:ext cx="2585466" cy="17701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987" y="2383535"/>
              <a:ext cx="6651498" cy="25930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16140" y="3655821"/>
              <a:ext cx="1688464" cy="1463675"/>
            </a:xfrm>
            <a:custGeom>
              <a:avLst/>
              <a:gdLst/>
              <a:ahLst/>
              <a:cxnLst/>
              <a:rect l="l" t="t" r="r" b="b"/>
              <a:pathLst>
                <a:path w="1688465" h="1463675">
                  <a:moveTo>
                    <a:pt x="1611756" y="1387220"/>
                  </a:moveTo>
                  <a:lnTo>
                    <a:pt x="1611756" y="1463420"/>
                  </a:lnTo>
                  <a:lnTo>
                    <a:pt x="1675256" y="1431670"/>
                  </a:lnTo>
                  <a:lnTo>
                    <a:pt x="1624456" y="1431670"/>
                  </a:lnTo>
                  <a:lnTo>
                    <a:pt x="1624456" y="1418971"/>
                  </a:lnTo>
                  <a:lnTo>
                    <a:pt x="1675257" y="1418971"/>
                  </a:lnTo>
                  <a:lnTo>
                    <a:pt x="1611756" y="1387220"/>
                  </a:lnTo>
                  <a:close/>
                </a:path>
                <a:path w="1688465" h="1463675">
                  <a:moveTo>
                    <a:pt x="837564" y="6350"/>
                  </a:moveTo>
                  <a:lnTo>
                    <a:pt x="837564" y="1431670"/>
                  </a:lnTo>
                  <a:lnTo>
                    <a:pt x="1611756" y="1431670"/>
                  </a:lnTo>
                  <a:lnTo>
                    <a:pt x="1611756" y="1425320"/>
                  </a:lnTo>
                  <a:lnTo>
                    <a:pt x="850264" y="1425320"/>
                  </a:lnTo>
                  <a:lnTo>
                    <a:pt x="843914" y="1418971"/>
                  </a:lnTo>
                  <a:lnTo>
                    <a:pt x="850264" y="1418971"/>
                  </a:lnTo>
                  <a:lnTo>
                    <a:pt x="850264" y="12700"/>
                  </a:lnTo>
                  <a:lnTo>
                    <a:pt x="843914" y="12700"/>
                  </a:lnTo>
                  <a:lnTo>
                    <a:pt x="837564" y="6350"/>
                  </a:lnTo>
                  <a:close/>
                </a:path>
                <a:path w="1688465" h="1463675">
                  <a:moveTo>
                    <a:pt x="1675257" y="1418971"/>
                  </a:moveTo>
                  <a:lnTo>
                    <a:pt x="1624456" y="1418971"/>
                  </a:lnTo>
                  <a:lnTo>
                    <a:pt x="1624456" y="1431670"/>
                  </a:lnTo>
                  <a:lnTo>
                    <a:pt x="1675256" y="1431670"/>
                  </a:lnTo>
                  <a:lnTo>
                    <a:pt x="1687956" y="1425320"/>
                  </a:lnTo>
                  <a:lnTo>
                    <a:pt x="1675257" y="1418971"/>
                  </a:lnTo>
                  <a:close/>
                </a:path>
                <a:path w="1688465" h="1463675">
                  <a:moveTo>
                    <a:pt x="850264" y="1418971"/>
                  </a:moveTo>
                  <a:lnTo>
                    <a:pt x="843914" y="1418971"/>
                  </a:lnTo>
                  <a:lnTo>
                    <a:pt x="850264" y="1425320"/>
                  </a:lnTo>
                  <a:lnTo>
                    <a:pt x="850264" y="1418971"/>
                  </a:lnTo>
                  <a:close/>
                </a:path>
                <a:path w="1688465" h="1463675">
                  <a:moveTo>
                    <a:pt x="1611756" y="1418971"/>
                  </a:moveTo>
                  <a:lnTo>
                    <a:pt x="850264" y="1418971"/>
                  </a:lnTo>
                  <a:lnTo>
                    <a:pt x="850264" y="1425320"/>
                  </a:lnTo>
                  <a:lnTo>
                    <a:pt x="1611756" y="1425320"/>
                  </a:lnTo>
                  <a:lnTo>
                    <a:pt x="1611756" y="1418971"/>
                  </a:lnTo>
                  <a:close/>
                </a:path>
                <a:path w="1688465" h="1463675">
                  <a:moveTo>
                    <a:pt x="85026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37564" y="12700"/>
                  </a:lnTo>
                  <a:lnTo>
                    <a:pt x="837564" y="6350"/>
                  </a:lnTo>
                  <a:lnTo>
                    <a:pt x="850264" y="6350"/>
                  </a:lnTo>
                  <a:lnTo>
                    <a:pt x="850264" y="0"/>
                  </a:lnTo>
                  <a:close/>
                </a:path>
                <a:path w="1688465" h="1463675">
                  <a:moveTo>
                    <a:pt x="850264" y="6350"/>
                  </a:moveTo>
                  <a:lnTo>
                    <a:pt x="837564" y="6350"/>
                  </a:lnTo>
                  <a:lnTo>
                    <a:pt x="843914" y="12700"/>
                  </a:lnTo>
                  <a:lnTo>
                    <a:pt x="850264" y="12700"/>
                  </a:lnTo>
                  <a:lnTo>
                    <a:pt x="850264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929"/>
            <a:ext cx="91249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5438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Boosters</a:t>
            </a:r>
            <a:r>
              <a:rPr spc="30" dirty="0"/>
              <a:t> </a:t>
            </a:r>
            <a:r>
              <a:rPr spc="-10" dirty="0"/>
              <a:t>Carried</a:t>
            </a:r>
            <a:r>
              <a:rPr spc="30" dirty="0"/>
              <a:t> </a:t>
            </a:r>
            <a:r>
              <a:rPr spc="-5" dirty="0"/>
              <a:t>Maximum</a:t>
            </a:r>
            <a:r>
              <a:rPr spc="50" dirty="0"/>
              <a:t> </a:t>
            </a:r>
            <a:r>
              <a:rPr spc="-1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54024" y="2511551"/>
            <a:ext cx="10433050" cy="3634104"/>
            <a:chOff x="954024" y="2511551"/>
            <a:chExt cx="10433050" cy="36341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8631" y="2511551"/>
              <a:ext cx="1757933" cy="36339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024" y="2511551"/>
              <a:ext cx="5852922" cy="24894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05600" y="3733545"/>
              <a:ext cx="3027045" cy="616585"/>
            </a:xfrm>
            <a:custGeom>
              <a:avLst/>
              <a:gdLst/>
              <a:ahLst/>
              <a:cxnLst/>
              <a:rect l="l" t="t" r="r" b="b"/>
              <a:pathLst>
                <a:path w="3027045" h="616585">
                  <a:moveTo>
                    <a:pt x="2950718" y="540003"/>
                  </a:moveTo>
                  <a:lnTo>
                    <a:pt x="2950718" y="616203"/>
                  </a:lnTo>
                  <a:lnTo>
                    <a:pt x="3014218" y="584453"/>
                  </a:lnTo>
                  <a:lnTo>
                    <a:pt x="2963418" y="584453"/>
                  </a:lnTo>
                  <a:lnTo>
                    <a:pt x="2963418" y="571753"/>
                  </a:lnTo>
                  <a:lnTo>
                    <a:pt x="3014218" y="571753"/>
                  </a:lnTo>
                  <a:lnTo>
                    <a:pt x="2950718" y="540003"/>
                  </a:lnTo>
                  <a:close/>
                </a:path>
                <a:path w="3027045" h="616585">
                  <a:moveTo>
                    <a:pt x="1507108" y="6349"/>
                  </a:moveTo>
                  <a:lnTo>
                    <a:pt x="1507108" y="584453"/>
                  </a:lnTo>
                  <a:lnTo>
                    <a:pt x="2950718" y="584453"/>
                  </a:lnTo>
                  <a:lnTo>
                    <a:pt x="2950718" y="578103"/>
                  </a:lnTo>
                  <a:lnTo>
                    <a:pt x="1519808" y="578103"/>
                  </a:lnTo>
                  <a:lnTo>
                    <a:pt x="1513458" y="571753"/>
                  </a:lnTo>
                  <a:lnTo>
                    <a:pt x="1519808" y="571753"/>
                  </a:lnTo>
                  <a:lnTo>
                    <a:pt x="1519808" y="12699"/>
                  </a:lnTo>
                  <a:lnTo>
                    <a:pt x="1513458" y="12699"/>
                  </a:lnTo>
                  <a:lnTo>
                    <a:pt x="1507108" y="6349"/>
                  </a:lnTo>
                  <a:close/>
                </a:path>
                <a:path w="3027045" h="616585">
                  <a:moveTo>
                    <a:pt x="3014218" y="571753"/>
                  </a:moveTo>
                  <a:lnTo>
                    <a:pt x="2963418" y="571753"/>
                  </a:lnTo>
                  <a:lnTo>
                    <a:pt x="2963418" y="584453"/>
                  </a:lnTo>
                  <a:lnTo>
                    <a:pt x="3014218" y="584453"/>
                  </a:lnTo>
                  <a:lnTo>
                    <a:pt x="3026918" y="578103"/>
                  </a:lnTo>
                  <a:lnTo>
                    <a:pt x="3014218" y="571753"/>
                  </a:lnTo>
                  <a:close/>
                </a:path>
                <a:path w="3027045" h="616585">
                  <a:moveTo>
                    <a:pt x="1519808" y="571753"/>
                  </a:moveTo>
                  <a:lnTo>
                    <a:pt x="1513458" y="571753"/>
                  </a:lnTo>
                  <a:lnTo>
                    <a:pt x="1519808" y="578103"/>
                  </a:lnTo>
                  <a:lnTo>
                    <a:pt x="1519808" y="571753"/>
                  </a:lnTo>
                  <a:close/>
                </a:path>
                <a:path w="3027045" h="616585">
                  <a:moveTo>
                    <a:pt x="2950718" y="571753"/>
                  </a:moveTo>
                  <a:lnTo>
                    <a:pt x="1519808" y="571753"/>
                  </a:lnTo>
                  <a:lnTo>
                    <a:pt x="1519808" y="578103"/>
                  </a:lnTo>
                  <a:lnTo>
                    <a:pt x="2950718" y="578103"/>
                  </a:lnTo>
                  <a:lnTo>
                    <a:pt x="2950718" y="571753"/>
                  </a:lnTo>
                  <a:close/>
                </a:path>
                <a:path w="3027045" h="616585">
                  <a:moveTo>
                    <a:pt x="1519808" y="0"/>
                  </a:moveTo>
                  <a:lnTo>
                    <a:pt x="0" y="0"/>
                  </a:lnTo>
                  <a:lnTo>
                    <a:pt x="0" y="12699"/>
                  </a:lnTo>
                  <a:lnTo>
                    <a:pt x="1507108" y="12699"/>
                  </a:lnTo>
                  <a:lnTo>
                    <a:pt x="1507108" y="6349"/>
                  </a:lnTo>
                  <a:lnTo>
                    <a:pt x="1519808" y="6349"/>
                  </a:lnTo>
                  <a:lnTo>
                    <a:pt x="1519808" y="0"/>
                  </a:lnTo>
                  <a:close/>
                </a:path>
                <a:path w="3027045" h="616585">
                  <a:moveTo>
                    <a:pt x="1519808" y="6349"/>
                  </a:moveTo>
                  <a:lnTo>
                    <a:pt x="1507108" y="6349"/>
                  </a:lnTo>
                  <a:lnTo>
                    <a:pt x="1513458" y="12699"/>
                  </a:lnTo>
                  <a:lnTo>
                    <a:pt x="1519808" y="12699"/>
                  </a:lnTo>
                  <a:lnTo>
                    <a:pt x="1519808" y="634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929"/>
            <a:ext cx="88201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 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46158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2015</a:t>
            </a:r>
            <a:r>
              <a:rPr spc="15" dirty="0"/>
              <a:t> </a:t>
            </a:r>
            <a:r>
              <a:rPr spc="-10" dirty="0"/>
              <a:t>Launch</a:t>
            </a:r>
            <a:r>
              <a:rPr spc="25" dirty="0"/>
              <a:t> </a:t>
            </a:r>
            <a:r>
              <a:rPr spc="-10" dirty="0"/>
              <a:t>Records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45819" y="2619755"/>
            <a:ext cx="10541000" cy="3526154"/>
            <a:chOff x="845819" y="2619755"/>
            <a:chExt cx="10541000" cy="35261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0479" y="4029455"/>
              <a:ext cx="3736085" cy="21160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19" y="2619755"/>
              <a:ext cx="5834633" cy="26037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79108" y="3898138"/>
              <a:ext cx="1174750" cy="1210945"/>
            </a:xfrm>
            <a:custGeom>
              <a:avLst/>
              <a:gdLst/>
              <a:ahLst/>
              <a:cxnLst/>
              <a:rect l="l" t="t" r="r" b="b"/>
              <a:pathLst>
                <a:path w="1174750" h="1210945">
                  <a:moveTo>
                    <a:pt x="1098423" y="1134237"/>
                  </a:moveTo>
                  <a:lnTo>
                    <a:pt x="1098423" y="1210437"/>
                  </a:lnTo>
                  <a:lnTo>
                    <a:pt x="1161923" y="1178687"/>
                  </a:lnTo>
                  <a:lnTo>
                    <a:pt x="1111123" y="1178687"/>
                  </a:lnTo>
                  <a:lnTo>
                    <a:pt x="1111123" y="1165987"/>
                  </a:lnTo>
                  <a:lnTo>
                    <a:pt x="1161923" y="1165987"/>
                  </a:lnTo>
                  <a:lnTo>
                    <a:pt x="1098423" y="1134237"/>
                  </a:lnTo>
                  <a:close/>
                </a:path>
                <a:path w="1174750" h="1210945">
                  <a:moveTo>
                    <a:pt x="581025" y="6350"/>
                  </a:moveTo>
                  <a:lnTo>
                    <a:pt x="581025" y="1178687"/>
                  </a:lnTo>
                  <a:lnTo>
                    <a:pt x="1098423" y="1178687"/>
                  </a:lnTo>
                  <a:lnTo>
                    <a:pt x="1098423" y="1172337"/>
                  </a:lnTo>
                  <a:lnTo>
                    <a:pt x="593725" y="1172337"/>
                  </a:lnTo>
                  <a:lnTo>
                    <a:pt x="587375" y="1165987"/>
                  </a:lnTo>
                  <a:lnTo>
                    <a:pt x="593725" y="1165987"/>
                  </a:lnTo>
                  <a:lnTo>
                    <a:pt x="593725" y="12700"/>
                  </a:lnTo>
                  <a:lnTo>
                    <a:pt x="587375" y="12700"/>
                  </a:lnTo>
                  <a:lnTo>
                    <a:pt x="581025" y="6350"/>
                  </a:lnTo>
                  <a:close/>
                </a:path>
                <a:path w="1174750" h="1210945">
                  <a:moveTo>
                    <a:pt x="1161923" y="1165987"/>
                  </a:moveTo>
                  <a:lnTo>
                    <a:pt x="1111123" y="1165987"/>
                  </a:lnTo>
                  <a:lnTo>
                    <a:pt x="1111123" y="1178687"/>
                  </a:lnTo>
                  <a:lnTo>
                    <a:pt x="1161923" y="1178687"/>
                  </a:lnTo>
                  <a:lnTo>
                    <a:pt x="1174623" y="1172337"/>
                  </a:lnTo>
                  <a:lnTo>
                    <a:pt x="1161923" y="1165987"/>
                  </a:lnTo>
                  <a:close/>
                </a:path>
                <a:path w="1174750" h="1210945">
                  <a:moveTo>
                    <a:pt x="593725" y="1165987"/>
                  </a:moveTo>
                  <a:lnTo>
                    <a:pt x="587375" y="1165987"/>
                  </a:lnTo>
                  <a:lnTo>
                    <a:pt x="593725" y="1172337"/>
                  </a:lnTo>
                  <a:lnTo>
                    <a:pt x="593725" y="1165987"/>
                  </a:lnTo>
                  <a:close/>
                </a:path>
                <a:path w="1174750" h="1210945">
                  <a:moveTo>
                    <a:pt x="1098423" y="1165987"/>
                  </a:moveTo>
                  <a:lnTo>
                    <a:pt x="593725" y="1165987"/>
                  </a:lnTo>
                  <a:lnTo>
                    <a:pt x="593725" y="1172337"/>
                  </a:lnTo>
                  <a:lnTo>
                    <a:pt x="1098423" y="1172337"/>
                  </a:lnTo>
                  <a:lnTo>
                    <a:pt x="1098423" y="1165987"/>
                  </a:lnTo>
                  <a:close/>
                </a:path>
                <a:path w="1174750" h="1210945">
                  <a:moveTo>
                    <a:pt x="59372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81025" y="12700"/>
                  </a:lnTo>
                  <a:lnTo>
                    <a:pt x="581025" y="6350"/>
                  </a:lnTo>
                  <a:lnTo>
                    <a:pt x="593725" y="6350"/>
                  </a:lnTo>
                  <a:lnTo>
                    <a:pt x="593725" y="0"/>
                  </a:lnTo>
                  <a:close/>
                </a:path>
                <a:path w="1174750" h="1210945">
                  <a:moveTo>
                    <a:pt x="593725" y="6350"/>
                  </a:moveTo>
                  <a:lnTo>
                    <a:pt x="581025" y="6350"/>
                  </a:lnTo>
                  <a:lnTo>
                    <a:pt x="587375" y="12700"/>
                  </a:lnTo>
                  <a:lnTo>
                    <a:pt x="593725" y="12700"/>
                  </a:lnTo>
                  <a:lnTo>
                    <a:pt x="593725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929"/>
            <a:ext cx="929259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Failure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2010-06-04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descending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9760"/>
            <a:ext cx="9954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Rank</a:t>
            </a:r>
            <a:r>
              <a:rPr sz="2800" spc="5" dirty="0"/>
              <a:t> </a:t>
            </a:r>
            <a:r>
              <a:rPr sz="2800" spc="-5" dirty="0"/>
              <a:t>Landing</a:t>
            </a:r>
            <a:r>
              <a:rPr sz="2800" spc="20" dirty="0"/>
              <a:t> </a:t>
            </a:r>
            <a:r>
              <a:rPr sz="2800" spc="-5" dirty="0"/>
              <a:t>Outcomes</a:t>
            </a:r>
            <a:r>
              <a:rPr sz="2800" spc="15" dirty="0"/>
              <a:t> </a:t>
            </a:r>
            <a:r>
              <a:rPr sz="2800" spc="-5" dirty="0"/>
              <a:t>Between</a:t>
            </a:r>
            <a:r>
              <a:rPr sz="2800" spc="25" dirty="0"/>
              <a:t> </a:t>
            </a:r>
            <a:r>
              <a:rPr sz="2800" dirty="0"/>
              <a:t>2010-06-04</a:t>
            </a:r>
            <a:r>
              <a:rPr sz="2800" spc="45" dirty="0"/>
              <a:t> </a:t>
            </a:r>
            <a:r>
              <a:rPr sz="2800" spc="-5" dirty="0"/>
              <a:t>and</a:t>
            </a:r>
            <a:r>
              <a:rPr sz="2800" spc="5" dirty="0"/>
              <a:t> </a:t>
            </a:r>
            <a:r>
              <a:rPr sz="28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845819" y="2837688"/>
            <a:ext cx="10541000" cy="3308350"/>
            <a:chOff x="845819" y="2837688"/>
            <a:chExt cx="10541000" cy="330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0560" y="2837688"/>
              <a:ext cx="3096005" cy="33078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19" y="2837688"/>
              <a:ext cx="6406133" cy="28963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50608" y="4262374"/>
              <a:ext cx="1243965" cy="250190"/>
            </a:xfrm>
            <a:custGeom>
              <a:avLst/>
              <a:gdLst/>
              <a:ahLst/>
              <a:cxnLst/>
              <a:rect l="l" t="t" r="r" b="b"/>
              <a:pathLst>
                <a:path w="1243965" h="250189">
                  <a:moveTo>
                    <a:pt x="1167384" y="173862"/>
                  </a:moveTo>
                  <a:lnTo>
                    <a:pt x="1167384" y="250062"/>
                  </a:lnTo>
                  <a:lnTo>
                    <a:pt x="1230884" y="218312"/>
                  </a:lnTo>
                  <a:lnTo>
                    <a:pt x="1180084" y="218312"/>
                  </a:lnTo>
                  <a:lnTo>
                    <a:pt x="1180084" y="205612"/>
                  </a:lnTo>
                  <a:lnTo>
                    <a:pt x="1230884" y="205612"/>
                  </a:lnTo>
                  <a:lnTo>
                    <a:pt x="1167384" y="173862"/>
                  </a:lnTo>
                  <a:close/>
                </a:path>
                <a:path w="1243965" h="250189">
                  <a:moveTo>
                    <a:pt x="615442" y="6350"/>
                  </a:moveTo>
                  <a:lnTo>
                    <a:pt x="615442" y="218312"/>
                  </a:lnTo>
                  <a:lnTo>
                    <a:pt x="1167384" y="218312"/>
                  </a:lnTo>
                  <a:lnTo>
                    <a:pt x="1167384" y="211962"/>
                  </a:lnTo>
                  <a:lnTo>
                    <a:pt x="628142" y="211962"/>
                  </a:lnTo>
                  <a:lnTo>
                    <a:pt x="621792" y="205612"/>
                  </a:lnTo>
                  <a:lnTo>
                    <a:pt x="628142" y="205612"/>
                  </a:lnTo>
                  <a:lnTo>
                    <a:pt x="628142" y="12700"/>
                  </a:lnTo>
                  <a:lnTo>
                    <a:pt x="621792" y="12700"/>
                  </a:lnTo>
                  <a:lnTo>
                    <a:pt x="615442" y="6350"/>
                  </a:lnTo>
                  <a:close/>
                </a:path>
                <a:path w="1243965" h="250189">
                  <a:moveTo>
                    <a:pt x="1230884" y="205612"/>
                  </a:moveTo>
                  <a:lnTo>
                    <a:pt x="1180084" y="205612"/>
                  </a:lnTo>
                  <a:lnTo>
                    <a:pt x="1180084" y="218312"/>
                  </a:lnTo>
                  <a:lnTo>
                    <a:pt x="1230884" y="218312"/>
                  </a:lnTo>
                  <a:lnTo>
                    <a:pt x="1243584" y="211962"/>
                  </a:lnTo>
                  <a:lnTo>
                    <a:pt x="1230884" y="205612"/>
                  </a:lnTo>
                  <a:close/>
                </a:path>
                <a:path w="1243965" h="250189">
                  <a:moveTo>
                    <a:pt x="628142" y="205612"/>
                  </a:moveTo>
                  <a:lnTo>
                    <a:pt x="621792" y="205612"/>
                  </a:lnTo>
                  <a:lnTo>
                    <a:pt x="628142" y="211962"/>
                  </a:lnTo>
                  <a:lnTo>
                    <a:pt x="628142" y="205612"/>
                  </a:lnTo>
                  <a:close/>
                </a:path>
                <a:path w="1243965" h="250189">
                  <a:moveTo>
                    <a:pt x="1167384" y="205612"/>
                  </a:moveTo>
                  <a:lnTo>
                    <a:pt x="628142" y="205612"/>
                  </a:lnTo>
                  <a:lnTo>
                    <a:pt x="628142" y="211962"/>
                  </a:lnTo>
                  <a:lnTo>
                    <a:pt x="1167384" y="211962"/>
                  </a:lnTo>
                  <a:lnTo>
                    <a:pt x="1167384" y="205612"/>
                  </a:lnTo>
                  <a:close/>
                </a:path>
                <a:path w="1243965" h="250189">
                  <a:moveTo>
                    <a:pt x="62814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615442" y="12700"/>
                  </a:lnTo>
                  <a:lnTo>
                    <a:pt x="615442" y="6350"/>
                  </a:lnTo>
                  <a:lnTo>
                    <a:pt x="628142" y="6350"/>
                  </a:lnTo>
                  <a:lnTo>
                    <a:pt x="628142" y="0"/>
                  </a:lnTo>
                  <a:close/>
                </a:path>
                <a:path w="1243965" h="250189">
                  <a:moveTo>
                    <a:pt x="628142" y="6350"/>
                  </a:moveTo>
                  <a:lnTo>
                    <a:pt x="615442" y="6350"/>
                  </a:lnTo>
                  <a:lnTo>
                    <a:pt x="621792" y="12700"/>
                  </a:lnTo>
                  <a:lnTo>
                    <a:pt x="628142" y="12700"/>
                  </a:lnTo>
                  <a:lnTo>
                    <a:pt x="628142" y="6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5987" y="1402080"/>
            <a:ext cx="10656570" cy="5454015"/>
            <a:chOff x="665987" y="1402080"/>
            <a:chExt cx="10656570" cy="5454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987" y="1402080"/>
              <a:ext cx="6022086" cy="34541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3695" y="3348228"/>
              <a:ext cx="3848861" cy="350748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44820" y="3107055"/>
              <a:ext cx="1968500" cy="1630045"/>
            </a:xfrm>
            <a:custGeom>
              <a:avLst/>
              <a:gdLst/>
              <a:ahLst/>
              <a:cxnLst/>
              <a:rect l="l" t="t" r="r" b="b"/>
              <a:pathLst>
                <a:path w="1968500" h="1630045">
                  <a:moveTo>
                    <a:pt x="1905252" y="1586013"/>
                  </a:moveTo>
                  <a:lnTo>
                    <a:pt x="1885060" y="1610487"/>
                  </a:lnTo>
                  <a:lnTo>
                    <a:pt x="1968119" y="1629664"/>
                  </a:lnTo>
                  <a:lnTo>
                    <a:pt x="1952366" y="1594104"/>
                  </a:lnTo>
                  <a:lnTo>
                    <a:pt x="1915032" y="1594104"/>
                  </a:lnTo>
                  <a:lnTo>
                    <a:pt x="1905252" y="1586013"/>
                  </a:lnTo>
                  <a:close/>
                </a:path>
                <a:path w="1968500" h="1630045">
                  <a:moveTo>
                    <a:pt x="1913345" y="1576204"/>
                  </a:moveTo>
                  <a:lnTo>
                    <a:pt x="1905252" y="1586013"/>
                  </a:lnTo>
                  <a:lnTo>
                    <a:pt x="1915032" y="1594104"/>
                  </a:lnTo>
                  <a:lnTo>
                    <a:pt x="1923160" y="1584325"/>
                  </a:lnTo>
                  <a:lnTo>
                    <a:pt x="1913345" y="1576204"/>
                  </a:lnTo>
                  <a:close/>
                </a:path>
                <a:path w="1968500" h="1630045">
                  <a:moveTo>
                    <a:pt x="1933575" y="1551686"/>
                  </a:moveTo>
                  <a:lnTo>
                    <a:pt x="1913345" y="1576204"/>
                  </a:lnTo>
                  <a:lnTo>
                    <a:pt x="1923160" y="1584325"/>
                  </a:lnTo>
                  <a:lnTo>
                    <a:pt x="1915032" y="1594104"/>
                  </a:lnTo>
                  <a:lnTo>
                    <a:pt x="1952366" y="1594104"/>
                  </a:lnTo>
                  <a:lnTo>
                    <a:pt x="1933575" y="1551686"/>
                  </a:lnTo>
                  <a:close/>
                </a:path>
                <a:path w="1968500" h="1630045">
                  <a:moveTo>
                    <a:pt x="8127" y="0"/>
                  </a:moveTo>
                  <a:lnTo>
                    <a:pt x="0" y="9906"/>
                  </a:lnTo>
                  <a:lnTo>
                    <a:pt x="1905252" y="1586013"/>
                  </a:lnTo>
                  <a:lnTo>
                    <a:pt x="1913345" y="1576204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63728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ALL</a:t>
            </a:r>
            <a:r>
              <a:rPr spc="5" dirty="0"/>
              <a:t> </a:t>
            </a:r>
            <a:r>
              <a:rPr spc="-15" dirty="0"/>
              <a:t>LAUNCH</a:t>
            </a:r>
            <a:r>
              <a:rPr spc="45" dirty="0"/>
              <a:t> </a:t>
            </a:r>
            <a:r>
              <a:rPr spc="-10" dirty="0"/>
              <a:t>SITES</a:t>
            </a:r>
            <a:r>
              <a:rPr spc="-5" dirty="0"/>
              <a:t> ON MAP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848969" y="5395671"/>
            <a:ext cx="5610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All space-x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located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coats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united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states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America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Florida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California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4923" y="1327403"/>
            <a:ext cx="8009890" cy="5528310"/>
            <a:chOff x="534923" y="1327403"/>
            <a:chExt cx="8009890" cy="55283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987" y="1327403"/>
              <a:ext cx="5133594" cy="21587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3" y="4050791"/>
              <a:ext cx="2216658" cy="27957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24686" y="2247772"/>
              <a:ext cx="536575" cy="1841500"/>
            </a:xfrm>
            <a:custGeom>
              <a:avLst/>
              <a:gdLst/>
              <a:ahLst/>
              <a:cxnLst/>
              <a:rect l="l" t="t" r="r" b="b"/>
              <a:pathLst>
                <a:path w="536575" h="1841500">
                  <a:moveTo>
                    <a:pt x="493446" y="1769375"/>
                  </a:moveTo>
                  <a:lnTo>
                    <a:pt x="462940" y="1777872"/>
                  </a:lnTo>
                  <a:lnTo>
                    <a:pt x="520090" y="1840991"/>
                  </a:lnTo>
                  <a:lnTo>
                    <a:pt x="531652" y="1781556"/>
                  </a:lnTo>
                  <a:lnTo>
                    <a:pt x="496849" y="1781556"/>
                  </a:lnTo>
                  <a:lnTo>
                    <a:pt x="493446" y="1769375"/>
                  </a:lnTo>
                  <a:close/>
                </a:path>
                <a:path w="536575" h="1841500">
                  <a:moveTo>
                    <a:pt x="505763" y="1765944"/>
                  </a:moveTo>
                  <a:lnTo>
                    <a:pt x="493446" y="1769375"/>
                  </a:lnTo>
                  <a:lnTo>
                    <a:pt x="496849" y="1781556"/>
                  </a:lnTo>
                  <a:lnTo>
                    <a:pt x="509168" y="1778127"/>
                  </a:lnTo>
                  <a:lnTo>
                    <a:pt x="505763" y="1765944"/>
                  </a:lnTo>
                  <a:close/>
                </a:path>
                <a:path w="536575" h="1841500">
                  <a:moveTo>
                    <a:pt x="536346" y="1757426"/>
                  </a:moveTo>
                  <a:lnTo>
                    <a:pt x="505763" y="1765944"/>
                  </a:lnTo>
                  <a:lnTo>
                    <a:pt x="509168" y="1778127"/>
                  </a:lnTo>
                  <a:lnTo>
                    <a:pt x="496849" y="1781556"/>
                  </a:lnTo>
                  <a:lnTo>
                    <a:pt x="531652" y="1781556"/>
                  </a:lnTo>
                  <a:lnTo>
                    <a:pt x="536346" y="1757426"/>
                  </a:lnTo>
                  <a:close/>
                </a:path>
                <a:path w="536575" h="1841500">
                  <a:moveTo>
                    <a:pt x="12242" y="0"/>
                  </a:moveTo>
                  <a:lnTo>
                    <a:pt x="0" y="3301"/>
                  </a:lnTo>
                  <a:lnTo>
                    <a:pt x="493446" y="1769375"/>
                  </a:lnTo>
                  <a:lnTo>
                    <a:pt x="505763" y="1765944"/>
                  </a:lnTo>
                  <a:lnTo>
                    <a:pt x="1224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4240" y="4049269"/>
              <a:ext cx="2212086" cy="28064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49266" y="2931032"/>
              <a:ext cx="537210" cy="1158875"/>
            </a:xfrm>
            <a:custGeom>
              <a:avLst/>
              <a:gdLst/>
              <a:ahLst/>
              <a:cxnLst/>
              <a:rect l="l" t="t" r="r" b="b"/>
              <a:pathLst>
                <a:path w="537210" h="1158875">
                  <a:moveTo>
                    <a:pt x="0" y="1073277"/>
                  </a:moveTo>
                  <a:lnTo>
                    <a:pt x="2921" y="1158366"/>
                  </a:lnTo>
                  <a:lnTo>
                    <a:pt x="69215" y="1104899"/>
                  </a:lnTo>
                  <a:lnTo>
                    <a:pt x="65601" y="1103248"/>
                  </a:lnTo>
                  <a:lnTo>
                    <a:pt x="35052" y="1103248"/>
                  </a:lnTo>
                  <a:lnTo>
                    <a:pt x="23495" y="1098041"/>
                  </a:lnTo>
                  <a:lnTo>
                    <a:pt x="28802" y="1086436"/>
                  </a:lnTo>
                  <a:lnTo>
                    <a:pt x="0" y="1073277"/>
                  </a:lnTo>
                  <a:close/>
                </a:path>
                <a:path w="537210" h="1158875">
                  <a:moveTo>
                    <a:pt x="28802" y="1086436"/>
                  </a:moveTo>
                  <a:lnTo>
                    <a:pt x="23495" y="1098041"/>
                  </a:lnTo>
                  <a:lnTo>
                    <a:pt x="35052" y="1103248"/>
                  </a:lnTo>
                  <a:lnTo>
                    <a:pt x="40332" y="1091704"/>
                  </a:lnTo>
                  <a:lnTo>
                    <a:pt x="28802" y="1086436"/>
                  </a:lnTo>
                  <a:close/>
                </a:path>
                <a:path w="537210" h="1158875">
                  <a:moveTo>
                    <a:pt x="40332" y="1091704"/>
                  </a:moveTo>
                  <a:lnTo>
                    <a:pt x="35052" y="1103248"/>
                  </a:lnTo>
                  <a:lnTo>
                    <a:pt x="65601" y="1103248"/>
                  </a:lnTo>
                  <a:lnTo>
                    <a:pt x="40332" y="1091704"/>
                  </a:lnTo>
                  <a:close/>
                </a:path>
                <a:path w="537210" h="1158875">
                  <a:moveTo>
                    <a:pt x="525653" y="0"/>
                  </a:moveTo>
                  <a:lnTo>
                    <a:pt x="28802" y="1086436"/>
                  </a:lnTo>
                  <a:lnTo>
                    <a:pt x="40332" y="1091704"/>
                  </a:lnTo>
                  <a:lnTo>
                    <a:pt x="537210" y="5333"/>
                  </a:lnTo>
                  <a:lnTo>
                    <a:pt x="52565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4495" y="1690115"/>
              <a:ext cx="2289809" cy="27317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5935" y="4005073"/>
              <a:ext cx="2196845" cy="275158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75555" y="2548889"/>
              <a:ext cx="1760855" cy="1743710"/>
            </a:xfrm>
            <a:custGeom>
              <a:avLst/>
              <a:gdLst/>
              <a:ahLst/>
              <a:cxnLst/>
              <a:rect l="l" t="t" r="r" b="b"/>
              <a:pathLst>
                <a:path w="1760854" h="1743710">
                  <a:moveTo>
                    <a:pt x="1760474" y="1743456"/>
                  </a:moveTo>
                  <a:lnTo>
                    <a:pt x="1744154" y="1709547"/>
                  </a:lnTo>
                  <a:lnTo>
                    <a:pt x="1723517" y="1666621"/>
                  </a:lnTo>
                  <a:lnTo>
                    <a:pt x="1704136" y="1691703"/>
                  </a:lnTo>
                  <a:lnTo>
                    <a:pt x="17716" y="387350"/>
                  </a:lnTo>
                  <a:lnTo>
                    <a:pt x="1331810" y="42989"/>
                  </a:lnTo>
                  <a:lnTo>
                    <a:pt x="1339850" y="73660"/>
                  </a:lnTo>
                  <a:lnTo>
                    <a:pt x="1392555" y="27432"/>
                  </a:lnTo>
                  <a:lnTo>
                    <a:pt x="1403858" y="17526"/>
                  </a:lnTo>
                  <a:lnTo>
                    <a:pt x="1320546" y="0"/>
                  </a:lnTo>
                  <a:lnTo>
                    <a:pt x="1328572" y="30657"/>
                  </a:lnTo>
                  <a:lnTo>
                    <a:pt x="2286" y="378206"/>
                  </a:lnTo>
                  <a:lnTo>
                    <a:pt x="4013" y="384708"/>
                  </a:lnTo>
                  <a:lnTo>
                    <a:pt x="0" y="389890"/>
                  </a:lnTo>
                  <a:lnTo>
                    <a:pt x="1696339" y="1701800"/>
                  </a:lnTo>
                  <a:lnTo>
                    <a:pt x="1676908" y="1726946"/>
                  </a:lnTo>
                  <a:lnTo>
                    <a:pt x="1760474" y="174345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48969" y="519760"/>
            <a:ext cx="9445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SUCCESSFUL</a:t>
            </a:r>
            <a:r>
              <a:rPr sz="2800" spc="45" dirty="0"/>
              <a:t> </a:t>
            </a:r>
            <a:r>
              <a:rPr sz="2800" spc="-10" dirty="0"/>
              <a:t>AND</a:t>
            </a:r>
            <a:r>
              <a:rPr sz="2800" spc="10" dirty="0"/>
              <a:t> </a:t>
            </a:r>
            <a:r>
              <a:rPr sz="2800" spc="-5" dirty="0"/>
              <a:t>FAILED</a:t>
            </a:r>
            <a:r>
              <a:rPr sz="2800" spc="15" dirty="0"/>
              <a:t> </a:t>
            </a:r>
            <a:r>
              <a:rPr sz="2800" spc="-10" dirty="0"/>
              <a:t>LAUNCHES</a:t>
            </a:r>
            <a:r>
              <a:rPr sz="2800" spc="40" dirty="0"/>
              <a:t> </a:t>
            </a:r>
            <a:r>
              <a:rPr sz="2800" spc="-10" dirty="0"/>
              <a:t>FOR</a:t>
            </a:r>
            <a:r>
              <a:rPr sz="2800" spc="10" dirty="0"/>
              <a:t> </a:t>
            </a:r>
            <a:r>
              <a:rPr sz="2800" spc="-10" dirty="0"/>
              <a:t>EACH</a:t>
            </a:r>
            <a:r>
              <a:rPr sz="2800" spc="20" dirty="0"/>
              <a:t> </a:t>
            </a:r>
            <a:r>
              <a:rPr sz="2800" spc="-5" dirty="0"/>
              <a:t>SITE</a:t>
            </a:r>
            <a:endParaRPr sz="28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1858772" y="3776853"/>
            <a:ext cx="1175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VAFB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SLC-4E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20183" y="3780282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KSC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LC-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59116" y="3694303"/>
            <a:ext cx="1282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CCAFS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SLC-40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64906" y="1451864"/>
            <a:ext cx="1177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CCAFS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LC-40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31402" y="2345181"/>
            <a:ext cx="32226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Launches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has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been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grouped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AF50"/>
                </a:solidFill>
                <a:latin typeface="Calibri"/>
                <a:cs typeface="Calibri"/>
              </a:rPr>
              <a:t>Green</a:t>
            </a:r>
            <a:r>
              <a:rPr sz="1600" spc="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icons</a:t>
            </a:r>
            <a:r>
              <a:rPr sz="1600" spc="-15" dirty="0">
                <a:latin typeface="Calibri"/>
                <a:cs typeface="Calibri"/>
              </a:rPr>
              <a:t> for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successful </a:t>
            </a:r>
            <a:r>
              <a:rPr sz="1600" spc="-5" dirty="0">
                <a:latin typeface="Calibri"/>
                <a:cs typeface="Calibri"/>
              </a:rPr>
              <a:t>launches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Red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failed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launches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49910"/>
            <a:ext cx="99263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PROXIMITY</a:t>
            </a:r>
            <a:r>
              <a:rPr sz="2500" spc="5" dirty="0"/>
              <a:t> </a:t>
            </a:r>
            <a:r>
              <a:rPr sz="2500" spc="-5" dirty="0"/>
              <a:t>OF</a:t>
            </a:r>
            <a:r>
              <a:rPr sz="2500" spc="5" dirty="0"/>
              <a:t> </a:t>
            </a:r>
            <a:r>
              <a:rPr sz="2500" spc="-10" dirty="0"/>
              <a:t>LAUNCH</a:t>
            </a:r>
            <a:r>
              <a:rPr sz="2500" spc="-20" dirty="0"/>
              <a:t> </a:t>
            </a:r>
            <a:r>
              <a:rPr sz="2500" spc="-5" dirty="0"/>
              <a:t>SITES</a:t>
            </a:r>
            <a:r>
              <a:rPr sz="2500" spc="-15" dirty="0"/>
              <a:t> </a:t>
            </a:r>
            <a:r>
              <a:rPr sz="2500" spc="-5" dirty="0"/>
              <a:t>TO</a:t>
            </a:r>
            <a:r>
              <a:rPr sz="2500" spc="10" dirty="0"/>
              <a:t> </a:t>
            </a:r>
            <a:r>
              <a:rPr sz="2500" spc="-5" dirty="0"/>
              <a:t>OTHER</a:t>
            </a:r>
            <a:r>
              <a:rPr sz="2500" spc="5" dirty="0"/>
              <a:t> </a:t>
            </a:r>
            <a:r>
              <a:rPr sz="2500" spc="-5" dirty="0"/>
              <a:t>POINTS</a:t>
            </a:r>
            <a:r>
              <a:rPr sz="2500" spc="665" dirty="0"/>
              <a:t> </a:t>
            </a:r>
            <a:r>
              <a:rPr sz="2500" spc="-5" dirty="0"/>
              <a:t>OF</a:t>
            </a:r>
            <a:r>
              <a:rPr sz="2500" spc="5" dirty="0"/>
              <a:t> </a:t>
            </a:r>
            <a:r>
              <a:rPr sz="2500" spc="-5" dirty="0"/>
              <a:t>INTEREST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3844544" y="1560322"/>
            <a:ext cx="67310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0A48CA"/>
                </a:solidFill>
                <a:latin typeface="Calibri"/>
                <a:cs typeface="Calibri"/>
              </a:rPr>
              <a:t>CCAFS</a:t>
            </a:r>
            <a:r>
              <a:rPr sz="1600" spc="1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A48CA"/>
                </a:solidFill>
                <a:latin typeface="Calibri"/>
                <a:cs typeface="Calibri"/>
              </a:rPr>
              <a:t>SLC-40</a:t>
            </a:r>
            <a:r>
              <a:rPr sz="1600" spc="1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</a:t>
            </a:r>
            <a:r>
              <a:rPr sz="1600" spc="-10" dirty="0">
                <a:latin typeface="Calibri"/>
                <a:cs typeface="Calibri"/>
              </a:rPr>
              <a:t> site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</a:t>
            </a:r>
            <a:r>
              <a:rPr sz="1600" spc="-10" dirty="0">
                <a:latin typeface="Calibri"/>
                <a:cs typeface="Calibri"/>
              </a:rPr>
              <a:t> example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site 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understand placement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sites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coastline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about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0.78km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coastline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nearest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highway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 about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0.59km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from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site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5" dirty="0">
                <a:latin typeface="Calibri"/>
                <a:cs typeface="Calibri"/>
              </a:rPr>
              <a:t>nearest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railway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about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1.29km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away</a:t>
            </a:r>
            <a:endParaRPr sz="16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5" dirty="0">
                <a:latin typeface="Calibri"/>
                <a:cs typeface="Calibri"/>
              </a:rPr>
              <a:t>nearest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city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 about </a:t>
            </a:r>
            <a:r>
              <a:rPr sz="1600" spc="-10" dirty="0">
                <a:latin typeface="Calibri"/>
                <a:cs typeface="Calibri"/>
              </a:rPr>
              <a:t>51.7km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away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7" y="3965447"/>
            <a:ext cx="6505194" cy="21800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7956" y="2749295"/>
            <a:ext cx="4290822" cy="33962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144" y="1324355"/>
            <a:ext cx="2606802" cy="252603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7" y="1284732"/>
            <a:ext cx="10720577" cy="41810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40207"/>
            <a:ext cx="86391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LAUNCH</a:t>
            </a:r>
            <a:r>
              <a:rPr spc="50" dirty="0"/>
              <a:t> </a:t>
            </a:r>
            <a:r>
              <a:rPr spc="-10" dirty="0"/>
              <a:t>SUCCESS</a:t>
            </a:r>
            <a:r>
              <a:rPr spc="30" dirty="0"/>
              <a:t> </a:t>
            </a:r>
            <a:r>
              <a:rPr spc="-10" dirty="0"/>
              <a:t>RATE</a:t>
            </a:r>
            <a:r>
              <a:rPr spc="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10" dirty="0"/>
              <a:t>ALL</a:t>
            </a:r>
            <a:r>
              <a:rPr spc="5" dirty="0"/>
              <a:t> </a:t>
            </a:r>
            <a:r>
              <a:rPr spc="-5" dirty="0"/>
              <a:t>SITE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28375" y="6104316"/>
            <a:ext cx="25146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664" y="5708700"/>
            <a:ext cx="5831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48CA"/>
                </a:solidFill>
                <a:latin typeface="Calibri"/>
                <a:cs typeface="Calibri"/>
              </a:rPr>
              <a:t>KSC</a:t>
            </a:r>
            <a:r>
              <a:rPr sz="1800" spc="-5" dirty="0">
                <a:solidFill>
                  <a:srgbClr val="0A48CA"/>
                </a:solidFill>
                <a:latin typeface="Calibri"/>
                <a:cs typeface="Calibri"/>
              </a:rPr>
              <a:t> LC-39A</a:t>
            </a:r>
            <a:r>
              <a:rPr sz="1800" spc="1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41.7%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44246"/>
            <a:ext cx="24822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5751" y="6104316"/>
            <a:ext cx="18923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81" y="2084958"/>
            <a:ext cx="10473690" cy="251714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715" indent="-228600" algn="just">
              <a:lnSpc>
                <a:spcPts val="1730"/>
              </a:lnSpc>
              <a:spcBef>
                <a:spcPts val="310"/>
              </a:spcBef>
              <a:buFont typeface="Wingdings"/>
              <a:buChar char=""/>
              <a:tabLst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6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</a:t>
            </a:r>
            <a:r>
              <a:rPr sz="16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Space-X</a:t>
            </a:r>
            <a:r>
              <a:rPr sz="16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6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6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$62m</a:t>
            </a:r>
            <a:r>
              <a:rPr sz="160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considerably</a:t>
            </a:r>
            <a:r>
              <a:rPr sz="160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cheaper</a:t>
            </a:r>
            <a:r>
              <a:rPr sz="160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160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providers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usually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$165m. Most of the savings made by Space-X is because of its landing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capability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of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can be reused.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Wingdings"/>
              <a:buChar char=""/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Wingdings"/>
              <a:buChar char=""/>
            </a:pP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1825"/>
              </a:lnSpc>
              <a:buFont typeface="Wingdings"/>
              <a:buChar char=""/>
              <a:tabLst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help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assess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ts val="1825"/>
              </a:lnSpc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alternative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bid.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"/>
              <a:tabLst>
                <a:tab pos="241300" algn="l"/>
              </a:tabLst>
            </a:pP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not.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7" y="1301495"/>
            <a:ext cx="10720578" cy="42649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49910"/>
            <a:ext cx="95345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0" dirty="0"/>
              <a:t>LAUNCH</a:t>
            </a:r>
            <a:r>
              <a:rPr sz="2500" spc="-25" dirty="0"/>
              <a:t> </a:t>
            </a:r>
            <a:r>
              <a:rPr sz="2500" spc="-5" dirty="0"/>
              <a:t>SITE</a:t>
            </a:r>
            <a:r>
              <a:rPr sz="2500" dirty="0"/>
              <a:t> </a:t>
            </a:r>
            <a:r>
              <a:rPr sz="2500" spc="-5" dirty="0"/>
              <a:t>WITH</a:t>
            </a:r>
            <a:r>
              <a:rPr sz="2500" spc="15" dirty="0"/>
              <a:t> </a:t>
            </a:r>
            <a:r>
              <a:rPr sz="2500" spc="-5" dirty="0"/>
              <a:t>THE</a:t>
            </a:r>
            <a:r>
              <a:rPr sz="2500" spc="-15" dirty="0"/>
              <a:t> </a:t>
            </a:r>
            <a:r>
              <a:rPr sz="2500" spc="-10" dirty="0"/>
              <a:t>HIGHEST</a:t>
            </a:r>
            <a:r>
              <a:rPr sz="2500" dirty="0"/>
              <a:t> </a:t>
            </a:r>
            <a:r>
              <a:rPr sz="2500" spc="-5" dirty="0"/>
              <a:t>SUCCESS</a:t>
            </a:r>
            <a:r>
              <a:rPr sz="2500" spc="-25" dirty="0"/>
              <a:t> </a:t>
            </a:r>
            <a:r>
              <a:rPr sz="2500" spc="-10" dirty="0"/>
              <a:t>RATE</a:t>
            </a:r>
            <a:r>
              <a:rPr sz="2500" spc="-15" dirty="0"/>
              <a:t> </a:t>
            </a:r>
            <a:r>
              <a:rPr sz="2500" spc="-5" dirty="0"/>
              <a:t>PIE</a:t>
            </a:r>
            <a:r>
              <a:rPr sz="2500" dirty="0"/>
              <a:t> </a:t>
            </a:r>
            <a:r>
              <a:rPr sz="2500" spc="-5" dirty="0"/>
              <a:t>CHART</a:t>
            </a:r>
            <a:endParaRPr sz="2500"/>
          </a:p>
        </p:txBody>
      </p:sp>
      <p:sp>
        <p:nvSpPr>
          <p:cNvPr id="5" name="object 5"/>
          <p:cNvSpPr txBox="1"/>
          <p:nvPr/>
        </p:nvSpPr>
        <p:spPr>
          <a:xfrm>
            <a:off x="11128375" y="6104316"/>
            <a:ext cx="25146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40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721197"/>
            <a:ext cx="7858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launch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48CA"/>
                </a:solidFill>
                <a:latin typeface="Calibri"/>
                <a:cs typeface="Calibri"/>
              </a:rPr>
              <a:t>KSC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48CA"/>
                </a:solidFill>
                <a:latin typeface="Calibri"/>
                <a:cs typeface="Calibri"/>
              </a:rPr>
              <a:t>LC-39A</a:t>
            </a:r>
            <a:r>
              <a:rPr sz="1800" spc="1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76.9%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failed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23.1%.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5987" y="1303019"/>
            <a:ext cx="10892790" cy="4769485"/>
            <a:chOff x="665987" y="1303019"/>
            <a:chExt cx="10892790" cy="4769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987" y="1303019"/>
              <a:ext cx="5775198" cy="25001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987" y="3838955"/>
              <a:ext cx="5775198" cy="22334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0508" y="3838955"/>
              <a:ext cx="5208270" cy="2233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7464" y="3166871"/>
              <a:ext cx="828293" cy="6774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8969" y="549910"/>
            <a:ext cx="100850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PAYLOAD</a:t>
            </a:r>
            <a:r>
              <a:rPr sz="2500" spc="-20" dirty="0"/>
              <a:t> </a:t>
            </a:r>
            <a:r>
              <a:rPr sz="2500" spc="-5" dirty="0"/>
              <a:t>VS.</a:t>
            </a:r>
            <a:r>
              <a:rPr sz="2500" spc="-15" dirty="0"/>
              <a:t> </a:t>
            </a:r>
            <a:r>
              <a:rPr sz="2500" spc="-10" dirty="0"/>
              <a:t>LAUNCH</a:t>
            </a:r>
            <a:r>
              <a:rPr sz="2500" spc="-5" dirty="0"/>
              <a:t> </a:t>
            </a:r>
            <a:r>
              <a:rPr sz="2500" spc="-10" dirty="0"/>
              <a:t>OUTCOME</a:t>
            </a:r>
            <a:r>
              <a:rPr sz="2500" spc="10" dirty="0"/>
              <a:t> </a:t>
            </a:r>
            <a:r>
              <a:rPr sz="2500" spc="-5" dirty="0"/>
              <a:t>SCATTER</a:t>
            </a:r>
            <a:r>
              <a:rPr sz="2500" spc="-15" dirty="0"/>
              <a:t> </a:t>
            </a:r>
            <a:r>
              <a:rPr sz="2500" spc="-5" dirty="0"/>
              <a:t>PLOT</a:t>
            </a:r>
            <a:r>
              <a:rPr sz="2500" dirty="0"/>
              <a:t> </a:t>
            </a:r>
            <a:r>
              <a:rPr sz="2500" spc="-5" dirty="0"/>
              <a:t>FOR</a:t>
            </a:r>
            <a:r>
              <a:rPr sz="2500" spc="5" dirty="0"/>
              <a:t> </a:t>
            </a:r>
            <a:r>
              <a:rPr sz="2500" spc="-5" dirty="0"/>
              <a:t>ALL</a:t>
            </a:r>
            <a:r>
              <a:rPr sz="2500" spc="-15" dirty="0"/>
              <a:t> </a:t>
            </a:r>
            <a:r>
              <a:rPr sz="2500" spc="-5" dirty="0"/>
              <a:t>SITES</a:t>
            </a:r>
            <a:endParaRPr sz="2500"/>
          </a:p>
        </p:txBody>
      </p:sp>
      <p:sp>
        <p:nvSpPr>
          <p:cNvPr id="8" name="object 8"/>
          <p:cNvSpPr txBox="1"/>
          <p:nvPr/>
        </p:nvSpPr>
        <p:spPr>
          <a:xfrm>
            <a:off x="5808726" y="1405890"/>
            <a:ext cx="550100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6294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split </a:t>
            </a:r>
            <a:r>
              <a:rPr sz="1800" spc="-10" dirty="0">
                <a:latin typeface="Calibri"/>
                <a:cs typeface="Calibri"/>
              </a:rPr>
              <a:t>into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 </a:t>
            </a:r>
            <a:r>
              <a:rPr sz="1800" spc="-5" dirty="0">
                <a:latin typeface="Calibri"/>
                <a:cs typeface="Calibri"/>
              </a:rPr>
              <a:t>0-5000(Low</a:t>
            </a:r>
            <a:endParaRPr sz="1800">
              <a:latin typeface="Calibri"/>
              <a:cs typeface="Calibri"/>
            </a:endParaRPr>
          </a:p>
          <a:p>
            <a:pPr marL="836294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payload)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5000-1000(high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load)</a:t>
            </a:r>
            <a:endParaRPr sz="1800">
              <a:latin typeface="Calibri"/>
              <a:cs typeface="Calibri"/>
            </a:endParaRPr>
          </a:p>
          <a:p>
            <a:pPr marL="1580515" marR="5080" indent="-287020">
              <a:lnSpc>
                <a:spcPct val="100000"/>
              </a:lnSpc>
              <a:buFont typeface="Arial MT"/>
              <a:buChar char="•"/>
              <a:tabLst>
                <a:tab pos="1579880" algn="l"/>
                <a:tab pos="1580515" algn="l"/>
              </a:tabLst>
            </a:pPr>
            <a:r>
              <a:rPr sz="1800" spc="-5" dirty="0">
                <a:latin typeface="Calibri"/>
                <a:cs typeface="Calibri"/>
              </a:rPr>
              <a:t>They</a:t>
            </a:r>
            <a:r>
              <a:rPr sz="1800" spc="-10" dirty="0">
                <a:latin typeface="Calibri"/>
                <a:cs typeface="Calibri"/>
              </a:rPr>
              <a:t> 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-5" dirty="0">
                <a:latin typeface="Calibri"/>
                <a:cs typeface="Calibri"/>
              </a:rPr>
              <a:t> successful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low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endParaRPr sz="1800">
              <a:latin typeface="Calibri"/>
              <a:cs typeface="Calibri"/>
            </a:endParaRPr>
          </a:p>
          <a:p>
            <a:pPr marL="1580515" marR="31750" indent="-287020">
              <a:lnSpc>
                <a:spcPct val="100000"/>
              </a:lnSpc>
              <a:buFont typeface="Arial MT"/>
              <a:buChar char="•"/>
              <a:tabLst>
                <a:tab pos="1579880" algn="l"/>
                <a:tab pos="1580515" algn="l"/>
              </a:tabLst>
            </a:pPr>
            <a:r>
              <a:rPr sz="1800" spc="-10" dirty="0">
                <a:latin typeface="Calibri"/>
                <a:cs typeface="Calibri"/>
              </a:rPr>
              <a:t>Booster </a:t>
            </a:r>
            <a:r>
              <a:rPr sz="1800" dirty="0">
                <a:latin typeface="Calibri"/>
                <a:cs typeface="Calibri"/>
              </a:rPr>
              <a:t>types v1.0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B5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not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heavy</a:t>
            </a:r>
            <a:r>
              <a:rPr sz="1800" spc="-10" dirty="0">
                <a:latin typeface="Calibri"/>
                <a:cs typeface="Calibri"/>
              </a:rPr>
              <a:t> payload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solidFill>
                  <a:srgbClr val="4471C4"/>
                </a:solidFill>
                <a:latin typeface="Calibri"/>
                <a:cs typeface="Calibri"/>
              </a:rPr>
              <a:t>1/2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20155" y="5509259"/>
            <a:ext cx="557009" cy="67741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011417" y="557824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1C4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80419" y="5509259"/>
            <a:ext cx="557009" cy="67741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172570" y="557824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471C4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28375" y="6104316"/>
            <a:ext cx="25146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41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21784" y="5676696"/>
            <a:ext cx="1189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Low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83343" y="5686450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High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8596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Classification</a:t>
            </a:r>
            <a:r>
              <a:rPr spc="-35" dirty="0"/>
              <a:t> </a:t>
            </a:r>
            <a:r>
              <a:rPr spc="-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7" y="3319271"/>
            <a:ext cx="4688586" cy="26128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4688" y="3319271"/>
            <a:ext cx="4816602" cy="26128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987" y="1347216"/>
            <a:ext cx="3149345" cy="16344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78300" y="1753361"/>
            <a:ext cx="663638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models</a:t>
            </a:r>
            <a:r>
              <a:rPr sz="1800" spc="-5" dirty="0">
                <a:latin typeface="Calibri"/>
                <a:cs typeface="Calibri"/>
              </a:rPr>
              <a:t> has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virtually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 </a:t>
            </a:r>
            <a:r>
              <a:rPr sz="1800" spc="-10" dirty="0">
                <a:latin typeface="Calibri"/>
                <a:cs typeface="Calibri"/>
              </a:rPr>
              <a:t>accuracy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Decision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having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.best_score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dirty="0">
                <a:latin typeface="Calibri"/>
                <a:cs typeface="Calibri"/>
              </a:rPr>
              <a:t> 87%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libri"/>
                <a:cs typeface="Calibri"/>
              </a:rPr>
              <a:t>K-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Nearest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Neighbor,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SVM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Logistic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regression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highest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.score</a:t>
            </a:r>
            <a:r>
              <a:rPr sz="1800" spc="3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83.3%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5528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Confusion</a:t>
            </a:r>
            <a:r>
              <a:rPr spc="-15" dirty="0"/>
              <a:t> </a:t>
            </a:r>
            <a:r>
              <a:rPr spc="-5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7" y="1490472"/>
            <a:ext cx="5331714" cy="42115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61353" y="2713990"/>
            <a:ext cx="411543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spc="-15" dirty="0">
                <a:latin typeface="Calibri"/>
                <a:cs typeface="Calibri"/>
              </a:rPr>
              <a:t> outcome</a:t>
            </a:r>
            <a:endParaRPr sz="18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Out of </a:t>
            </a:r>
            <a:r>
              <a:rPr sz="1800" dirty="0">
                <a:latin typeface="Calibri"/>
                <a:cs typeface="Calibri"/>
              </a:rPr>
              <a:t>all the </a:t>
            </a:r>
            <a:r>
              <a:rPr sz="1800" spc="-5" dirty="0">
                <a:latin typeface="Calibri"/>
                <a:cs typeface="Calibri"/>
              </a:rPr>
              <a:t>result </a:t>
            </a:r>
            <a:r>
              <a:rPr sz="1800" dirty="0">
                <a:latin typeface="Calibri"/>
                <a:cs typeface="Calibri"/>
              </a:rPr>
              <a:t>3 </a:t>
            </a:r>
            <a:r>
              <a:rPr sz="1800" spc="-10" dirty="0">
                <a:latin typeface="Calibri"/>
                <a:cs typeface="Calibri"/>
              </a:rPr>
              <a:t>was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false </a:t>
            </a:r>
            <a:r>
              <a:rPr sz="1800" spc="-5" dirty="0">
                <a:latin typeface="Calibri"/>
                <a:cs typeface="Calibri"/>
              </a:rPr>
              <a:t>positive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incorrect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prediction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remaining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15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where classified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correctly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99793"/>
            <a:ext cx="9756140" cy="457962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41300" marR="308610" indent="-228600">
              <a:lnSpc>
                <a:spcPts val="1820"/>
              </a:lnSpc>
              <a:spcBef>
                <a:spcPts val="5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early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launches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increases.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6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2013 they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5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4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50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2013 the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 a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dip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year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endParaRPr sz="15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was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endParaRPr sz="15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5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explains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5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endParaRPr sz="15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3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SSO is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impressive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5 successful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15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4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VLEO(very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5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earth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 associated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1500">
              <a:latin typeface="Microsoft Sans Serif"/>
              <a:cs typeface="Microsoft Sans Serif"/>
            </a:endParaRPr>
          </a:p>
          <a:p>
            <a:pPr marL="241300" marR="382270" indent="-228600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76.9%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total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41.7%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lower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&lt;5000kg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descision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.best_score_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87.5%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5838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9824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Ap</a:t>
            </a:r>
            <a:r>
              <a:rPr spc="-20" dirty="0"/>
              <a:t>p</a:t>
            </a:r>
            <a:r>
              <a:rPr spc="-10" dirty="0"/>
              <a:t>end</a:t>
            </a:r>
            <a:r>
              <a:rPr spc="-20" dirty="0"/>
              <a:t>i</a:t>
            </a:r>
            <a:r>
              <a:rPr spc="-5" dirty="0"/>
              <a:t>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32" y="1763268"/>
            <a:ext cx="4957318" cy="28826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969" y="1426209"/>
            <a:ext cx="2530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over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15" dirty="0">
                <a:latin typeface="Calibri"/>
                <a:cs typeface="Calibri"/>
              </a:rPr>
              <a:t> years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8972" y="1706050"/>
            <a:ext cx="4758627" cy="29398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58000" y="1462912"/>
            <a:ext cx="2140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532" y="4987558"/>
            <a:ext cx="4887468" cy="187044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94571" y="5553467"/>
            <a:ext cx="3389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5" dirty="0">
                <a:latin typeface="Calibri"/>
                <a:cs typeface="Calibri"/>
              </a:rPr>
              <a:t> algorithm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accuracy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score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score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059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08200"/>
            <a:ext cx="2538095" cy="755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25"/>
              </a:spcBef>
              <a:buFont typeface="Wingdings"/>
              <a:buChar char=""/>
              <a:tabLst>
                <a:tab pos="24130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15751" y="6104316"/>
            <a:ext cx="18923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6194" y="2513457"/>
            <a:ext cx="28886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dirty="0">
                <a:solidFill>
                  <a:srgbClr val="171717"/>
                </a:solidFill>
                <a:latin typeface="Microsoft Sans Serif"/>
                <a:cs typeface="Microsoft Sans Serif"/>
              </a:rPr>
              <a:t>Space-X</a:t>
            </a:r>
            <a:r>
              <a:rPr sz="14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71717"/>
                </a:solidFill>
                <a:latin typeface="Microsoft Sans Serif"/>
                <a:cs typeface="Microsoft Sans Serif"/>
              </a:rPr>
              <a:t>API</a:t>
            </a:r>
            <a:r>
              <a:rPr sz="14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71717"/>
                </a:solidFill>
                <a:latin typeface="Microsoft Sans Serif"/>
                <a:cs typeface="Microsoft Sans Serif"/>
              </a:rPr>
              <a:t>using</a:t>
            </a:r>
            <a:r>
              <a:rPr sz="14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71717"/>
                </a:solidFill>
                <a:latin typeface="Microsoft Sans Serif"/>
                <a:cs typeface="Microsoft Sans Serif"/>
              </a:rPr>
              <a:t>requests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194" y="2904820"/>
            <a:ext cx="14814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Data</a:t>
            </a:r>
            <a:r>
              <a:rPr sz="14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3297173"/>
            <a:ext cx="14814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4130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6194" y="3687317"/>
            <a:ext cx="22098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Removed</a:t>
            </a:r>
            <a:r>
              <a:rPr sz="14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all</a:t>
            </a:r>
            <a:r>
              <a:rPr sz="14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 NaN</a:t>
            </a:r>
            <a:r>
              <a:rPr sz="140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values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6194" y="4078985"/>
            <a:ext cx="1225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Determined: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3395" y="4470349"/>
            <a:ext cx="25977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Number</a:t>
            </a:r>
            <a:r>
              <a:rPr sz="14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71717"/>
                </a:solidFill>
                <a:latin typeface="Microsoft Sans Serif"/>
                <a:cs typeface="Microsoft Sans Serif"/>
              </a:rPr>
              <a:t>launches</a:t>
            </a:r>
            <a:r>
              <a:rPr sz="14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each</a:t>
            </a:r>
            <a:r>
              <a:rPr sz="14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71717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3395" y="4861052"/>
            <a:ext cx="3025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Number</a:t>
            </a:r>
            <a:r>
              <a:rPr sz="14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occurrence</a:t>
            </a:r>
            <a:r>
              <a:rPr sz="14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of</a:t>
            </a:r>
            <a:r>
              <a:rPr sz="14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each</a:t>
            </a:r>
            <a:r>
              <a:rPr sz="14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orbit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63395" y="5252720"/>
            <a:ext cx="30841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Number</a:t>
            </a:r>
            <a:r>
              <a:rPr sz="14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occurrence</a:t>
            </a:r>
            <a:r>
              <a:rPr sz="14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per</a:t>
            </a:r>
            <a:r>
              <a:rPr sz="14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orbit</a:t>
            </a:r>
            <a:r>
              <a:rPr sz="1400" spc="-3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6194" y="5644388"/>
            <a:ext cx="27901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dirty="0">
                <a:solidFill>
                  <a:srgbClr val="171717"/>
                </a:solidFill>
                <a:latin typeface="Microsoft Sans Serif"/>
                <a:cs typeface="Microsoft Sans Serif"/>
              </a:rPr>
              <a:t>Creating</a:t>
            </a:r>
            <a:r>
              <a:rPr sz="14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71717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outcome</a:t>
            </a:r>
            <a:r>
              <a:rPr sz="14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71717"/>
                </a:solidFill>
                <a:latin typeface="Microsoft Sans Serif"/>
                <a:cs typeface="Microsoft Sans Serif"/>
              </a:rPr>
              <a:t>labels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7158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Methodology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03570" y="1396364"/>
            <a:ext cx="4939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05"/>
              </a:spcBef>
              <a:buSzPct val="92857"/>
              <a:buFont typeface="Wingdings"/>
              <a:buChar char=""/>
              <a:tabLst>
                <a:tab pos="17272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03570" y="1830705"/>
            <a:ext cx="22536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05"/>
              </a:spcBef>
              <a:buSzPct val="92857"/>
              <a:buFont typeface="Wingdings"/>
              <a:buChar char=""/>
              <a:tabLst>
                <a:tab pos="17272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61023" y="2263520"/>
            <a:ext cx="29603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03570" y="2697861"/>
            <a:ext cx="3940810" cy="1107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562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Creating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Wingdings"/>
              <a:buChar char=""/>
            </a:pPr>
            <a:endParaRPr sz="15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Preprocessing(standardize)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61023" y="3999738"/>
            <a:ext cx="36214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61023" y="4433773"/>
            <a:ext cx="30880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61023" y="4867147"/>
            <a:ext cx="39535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Finding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GridSearchCV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61023" y="5301488"/>
            <a:ext cx="33642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matrices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61023" y="5735828"/>
            <a:ext cx="2926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929"/>
            <a:ext cx="1033780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SzPct val="95454"/>
              <a:buFont typeface="Wingdings"/>
              <a:buChar char=""/>
              <a:tabLst>
                <a:tab pos="26289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gotten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space-x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space-x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entry.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15751" y="6104316"/>
            <a:ext cx="18923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062806"/>
            <a:ext cx="979932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SzPct val="95454"/>
              <a:buFont typeface="Wingdings"/>
              <a:buChar char=""/>
              <a:tabLst>
                <a:tab pos="262890" algn="l"/>
              </a:tabLst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Space-x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columns: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FlightNumber,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BoosterVersion,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PayloadMass,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LaunchSite,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GridFins,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Reused,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Legs,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LandingPad,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Block,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ReusedCount,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Serial,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Logiitude,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Latitiude.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2105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Data</a:t>
            </a:r>
            <a:r>
              <a:rPr spc="-50" dirty="0"/>
              <a:t> </a:t>
            </a:r>
            <a:r>
              <a:rPr spc="-1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61328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Data</a:t>
            </a:r>
            <a:r>
              <a:rPr spc="-5" dirty="0"/>
              <a:t> </a:t>
            </a:r>
            <a:r>
              <a:rPr spc="-10" dirty="0"/>
              <a:t>Collection</a:t>
            </a:r>
            <a:r>
              <a:rPr spc="35" dirty="0"/>
              <a:t> </a:t>
            </a:r>
            <a:r>
              <a:rPr spc="-5" dirty="0"/>
              <a:t>–</a:t>
            </a:r>
            <a:r>
              <a:rPr dirty="0"/>
              <a:t> </a:t>
            </a:r>
            <a:r>
              <a:rPr spc="-5" dirty="0"/>
              <a:t>SpaceX</a:t>
            </a:r>
            <a:r>
              <a:rPr spc="10" dirty="0"/>
              <a:t> </a:t>
            </a:r>
            <a:r>
              <a:rPr spc="-5" dirty="0"/>
              <a:t>API</a:t>
            </a:r>
          </a:p>
        </p:txBody>
      </p:sp>
      <p:sp>
        <p:nvSpPr>
          <p:cNvPr id="4" name="object 4"/>
          <p:cNvSpPr/>
          <p:nvPr/>
        </p:nvSpPr>
        <p:spPr>
          <a:xfrm>
            <a:off x="3226307" y="2081910"/>
            <a:ext cx="429259" cy="103505"/>
          </a:xfrm>
          <a:custGeom>
            <a:avLst/>
            <a:gdLst/>
            <a:ahLst/>
            <a:cxnLst/>
            <a:rect l="l" t="t" r="r" b="b"/>
            <a:pathLst>
              <a:path w="429260" h="103505">
                <a:moveTo>
                  <a:pt x="404023" y="51688"/>
                </a:moveTo>
                <a:lnTo>
                  <a:pt x="334137" y="92455"/>
                </a:lnTo>
                <a:lnTo>
                  <a:pt x="333120" y="96265"/>
                </a:lnTo>
                <a:lnTo>
                  <a:pt x="336677" y="102362"/>
                </a:lnTo>
                <a:lnTo>
                  <a:pt x="340487" y="103377"/>
                </a:lnTo>
                <a:lnTo>
                  <a:pt x="418242" y="58038"/>
                </a:lnTo>
                <a:lnTo>
                  <a:pt x="416559" y="58038"/>
                </a:lnTo>
                <a:lnTo>
                  <a:pt x="416559" y="57150"/>
                </a:lnTo>
                <a:lnTo>
                  <a:pt x="413384" y="57150"/>
                </a:lnTo>
                <a:lnTo>
                  <a:pt x="404023" y="51688"/>
                </a:lnTo>
                <a:close/>
              </a:path>
              <a:path w="429260" h="103505">
                <a:moveTo>
                  <a:pt x="39313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93137" y="58038"/>
                </a:lnTo>
                <a:lnTo>
                  <a:pt x="404023" y="51688"/>
                </a:lnTo>
                <a:lnTo>
                  <a:pt x="393137" y="45338"/>
                </a:lnTo>
                <a:close/>
              </a:path>
              <a:path w="429260" h="103505">
                <a:moveTo>
                  <a:pt x="418242" y="45338"/>
                </a:moveTo>
                <a:lnTo>
                  <a:pt x="416559" y="45338"/>
                </a:lnTo>
                <a:lnTo>
                  <a:pt x="416559" y="58038"/>
                </a:lnTo>
                <a:lnTo>
                  <a:pt x="418242" y="58038"/>
                </a:lnTo>
                <a:lnTo>
                  <a:pt x="429132" y="51688"/>
                </a:lnTo>
                <a:lnTo>
                  <a:pt x="418242" y="45338"/>
                </a:lnTo>
                <a:close/>
              </a:path>
              <a:path w="429260" h="103505">
                <a:moveTo>
                  <a:pt x="413384" y="46227"/>
                </a:moveTo>
                <a:lnTo>
                  <a:pt x="404023" y="51688"/>
                </a:lnTo>
                <a:lnTo>
                  <a:pt x="413384" y="57150"/>
                </a:lnTo>
                <a:lnTo>
                  <a:pt x="413384" y="46227"/>
                </a:lnTo>
                <a:close/>
              </a:path>
              <a:path w="429260" h="103505">
                <a:moveTo>
                  <a:pt x="416559" y="46227"/>
                </a:moveTo>
                <a:lnTo>
                  <a:pt x="413384" y="46227"/>
                </a:lnTo>
                <a:lnTo>
                  <a:pt x="413384" y="57150"/>
                </a:lnTo>
                <a:lnTo>
                  <a:pt x="416559" y="57150"/>
                </a:lnTo>
                <a:lnTo>
                  <a:pt x="416559" y="46227"/>
                </a:lnTo>
                <a:close/>
              </a:path>
              <a:path w="429260" h="103505">
                <a:moveTo>
                  <a:pt x="340487" y="0"/>
                </a:moveTo>
                <a:lnTo>
                  <a:pt x="336677" y="1015"/>
                </a:lnTo>
                <a:lnTo>
                  <a:pt x="333120" y="7112"/>
                </a:lnTo>
                <a:lnTo>
                  <a:pt x="334137" y="10922"/>
                </a:lnTo>
                <a:lnTo>
                  <a:pt x="404023" y="51688"/>
                </a:lnTo>
                <a:lnTo>
                  <a:pt x="413384" y="46227"/>
                </a:lnTo>
                <a:lnTo>
                  <a:pt x="416559" y="46227"/>
                </a:lnTo>
                <a:lnTo>
                  <a:pt x="416559" y="45338"/>
                </a:lnTo>
                <a:lnTo>
                  <a:pt x="418242" y="45338"/>
                </a:lnTo>
                <a:lnTo>
                  <a:pt x="34048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30630" y="1535430"/>
            <a:ext cx="1998345" cy="1199515"/>
          </a:xfrm>
          <a:prstGeom prst="rect">
            <a:avLst/>
          </a:prstGeom>
          <a:solidFill>
            <a:srgbClr val="4471C4"/>
          </a:solidFill>
          <a:ln w="1981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01955" marR="169545" indent="-228600">
              <a:lnSpc>
                <a:spcPts val="1750"/>
              </a:lnSpc>
              <a:spcBef>
                <a:spcPts val="1050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 GET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600" spc="-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Space-X API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4520" y="2081910"/>
            <a:ext cx="429259" cy="103505"/>
          </a:xfrm>
          <a:custGeom>
            <a:avLst/>
            <a:gdLst/>
            <a:ahLst/>
            <a:cxnLst/>
            <a:rect l="l" t="t" r="r" b="b"/>
            <a:pathLst>
              <a:path w="429260" h="103505">
                <a:moveTo>
                  <a:pt x="404023" y="51688"/>
                </a:moveTo>
                <a:lnTo>
                  <a:pt x="334137" y="92455"/>
                </a:lnTo>
                <a:lnTo>
                  <a:pt x="333120" y="96265"/>
                </a:lnTo>
                <a:lnTo>
                  <a:pt x="336676" y="102362"/>
                </a:lnTo>
                <a:lnTo>
                  <a:pt x="340487" y="103377"/>
                </a:lnTo>
                <a:lnTo>
                  <a:pt x="418242" y="58038"/>
                </a:lnTo>
                <a:lnTo>
                  <a:pt x="416559" y="58038"/>
                </a:lnTo>
                <a:lnTo>
                  <a:pt x="416559" y="57150"/>
                </a:lnTo>
                <a:lnTo>
                  <a:pt x="413384" y="57150"/>
                </a:lnTo>
                <a:lnTo>
                  <a:pt x="404023" y="51688"/>
                </a:lnTo>
                <a:close/>
              </a:path>
              <a:path w="429260" h="103505">
                <a:moveTo>
                  <a:pt x="39313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93137" y="58038"/>
                </a:lnTo>
                <a:lnTo>
                  <a:pt x="404023" y="51688"/>
                </a:lnTo>
                <a:lnTo>
                  <a:pt x="393137" y="45338"/>
                </a:lnTo>
                <a:close/>
              </a:path>
              <a:path w="429260" h="103505">
                <a:moveTo>
                  <a:pt x="418242" y="45338"/>
                </a:moveTo>
                <a:lnTo>
                  <a:pt x="416559" y="45338"/>
                </a:lnTo>
                <a:lnTo>
                  <a:pt x="416559" y="58038"/>
                </a:lnTo>
                <a:lnTo>
                  <a:pt x="418242" y="58038"/>
                </a:lnTo>
                <a:lnTo>
                  <a:pt x="429132" y="51688"/>
                </a:lnTo>
                <a:lnTo>
                  <a:pt x="418242" y="45338"/>
                </a:lnTo>
                <a:close/>
              </a:path>
              <a:path w="429260" h="103505">
                <a:moveTo>
                  <a:pt x="413384" y="46227"/>
                </a:moveTo>
                <a:lnTo>
                  <a:pt x="404023" y="51688"/>
                </a:lnTo>
                <a:lnTo>
                  <a:pt x="413384" y="57150"/>
                </a:lnTo>
                <a:lnTo>
                  <a:pt x="413384" y="46227"/>
                </a:lnTo>
                <a:close/>
              </a:path>
              <a:path w="429260" h="103505">
                <a:moveTo>
                  <a:pt x="416559" y="46227"/>
                </a:moveTo>
                <a:lnTo>
                  <a:pt x="413384" y="46227"/>
                </a:lnTo>
                <a:lnTo>
                  <a:pt x="413384" y="57150"/>
                </a:lnTo>
                <a:lnTo>
                  <a:pt x="416559" y="57150"/>
                </a:lnTo>
                <a:lnTo>
                  <a:pt x="416559" y="46227"/>
                </a:lnTo>
                <a:close/>
              </a:path>
              <a:path w="429260" h="103505">
                <a:moveTo>
                  <a:pt x="340487" y="0"/>
                </a:moveTo>
                <a:lnTo>
                  <a:pt x="336676" y="1015"/>
                </a:lnTo>
                <a:lnTo>
                  <a:pt x="333120" y="7112"/>
                </a:lnTo>
                <a:lnTo>
                  <a:pt x="334137" y="10922"/>
                </a:lnTo>
                <a:lnTo>
                  <a:pt x="404023" y="51688"/>
                </a:lnTo>
                <a:lnTo>
                  <a:pt x="413384" y="46227"/>
                </a:lnTo>
                <a:lnTo>
                  <a:pt x="416559" y="46227"/>
                </a:lnTo>
                <a:lnTo>
                  <a:pt x="416559" y="45338"/>
                </a:lnTo>
                <a:lnTo>
                  <a:pt x="418242" y="45338"/>
                </a:lnTo>
                <a:lnTo>
                  <a:pt x="34048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88841" y="1535430"/>
            <a:ext cx="1999614" cy="119951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116205" marR="111125" algn="ctr">
              <a:lnSpc>
                <a:spcPct val="916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 JSON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file and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normalize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7923" y="2732532"/>
            <a:ext cx="4975860" cy="429259"/>
          </a:xfrm>
          <a:custGeom>
            <a:avLst/>
            <a:gdLst/>
            <a:ahLst/>
            <a:cxnLst/>
            <a:rect l="l" t="t" r="r" b="b"/>
            <a:pathLst>
              <a:path w="4975859" h="429260">
                <a:moveTo>
                  <a:pt x="7112" y="333120"/>
                </a:moveTo>
                <a:lnTo>
                  <a:pt x="1015" y="336676"/>
                </a:lnTo>
                <a:lnTo>
                  <a:pt x="0" y="340487"/>
                </a:lnTo>
                <a:lnTo>
                  <a:pt x="51688" y="429132"/>
                </a:lnTo>
                <a:lnTo>
                  <a:pt x="59020" y="416559"/>
                </a:lnTo>
                <a:lnTo>
                  <a:pt x="45338" y="416559"/>
                </a:lnTo>
                <a:lnTo>
                  <a:pt x="45338" y="393137"/>
                </a:lnTo>
                <a:lnTo>
                  <a:pt x="10921" y="334137"/>
                </a:lnTo>
                <a:lnTo>
                  <a:pt x="7112" y="333120"/>
                </a:lnTo>
                <a:close/>
              </a:path>
              <a:path w="4975859" h="429260">
                <a:moveTo>
                  <a:pt x="45338" y="393137"/>
                </a:moveTo>
                <a:lnTo>
                  <a:pt x="45338" y="416559"/>
                </a:lnTo>
                <a:lnTo>
                  <a:pt x="58038" y="416559"/>
                </a:lnTo>
                <a:lnTo>
                  <a:pt x="58038" y="413384"/>
                </a:lnTo>
                <a:lnTo>
                  <a:pt x="46227" y="413384"/>
                </a:lnTo>
                <a:lnTo>
                  <a:pt x="51688" y="404023"/>
                </a:lnTo>
                <a:lnTo>
                  <a:pt x="45338" y="393137"/>
                </a:lnTo>
                <a:close/>
              </a:path>
              <a:path w="4975859" h="429260">
                <a:moveTo>
                  <a:pt x="96265" y="333120"/>
                </a:moveTo>
                <a:lnTo>
                  <a:pt x="92456" y="334137"/>
                </a:lnTo>
                <a:lnTo>
                  <a:pt x="58038" y="393137"/>
                </a:lnTo>
                <a:lnTo>
                  <a:pt x="58038" y="416559"/>
                </a:lnTo>
                <a:lnTo>
                  <a:pt x="59020" y="416559"/>
                </a:lnTo>
                <a:lnTo>
                  <a:pt x="103377" y="340487"/>
                </a:lnTo>
                <a:lnTo>
                  <a:pt x="102362" y="336676"/>
                </a:lnTo>
                <a:lnTo>
                  <a:pt x="96265" y="333120"/>
                </a:lnTo>
                <a:close/>
              </a:path>
              <a:path w="4975859" h="429260">
                <a:moveTo>
                  <a:pt x="51688" y="404023"/>
                </a:moveTo>
                <a:lnTo>
                  <a:pt x="46227" y="413384"/>
                </a:lnTo>
                <a:lnTo>
                  <a:pt x="57150" y="413384"/>
                </a:lnTo>
                <a:lnTo>
                  <a:pt x="51688" y="404023"/>
                </a:lnTo>
                <a:close/>
              </a:path>
              <a:path w="4975859" h="429260">
                <a:moveTo>
                  <a:pt x="58038" y="393137"/>
                </a:moveTo>
                <a:lnTo>
                  <a:pt x="51688" y="404023"/>
                </a:lnTo>
                <a:lnTo>
                  <a:pt x="57150" y="413384"/>
                </a:lnTo>
                <a:lnTo>
                  <a:pt x="58038" y="413384"/>
                </a:lnTo>
                <a:lnTo>
                  <a:pt x="58038" y="393137"/>
                </a:lnTo>
                <a:close/>
              </a:path>
              <a:path w="4975859" h="429260">
                <a:moveTo>
                  <a:pt x="4962652" y="225297"/>
                </a:moveTo>
                <a:lnTo>
                  <a:pt x="45338" y="225297"/>
                </a:lnTo>
                <a:lnTo>
                  <a:pt x="45338" y="393137"/>
                </a:lnTo>
                <a:lnTo>
                  <a:pt x="51688" y="404023"/>
                </a:lnTo>
                <a:lnTo>
                  <a:pt x="58038" y="393137"/>
                </a:lnTo>
                <a:lnTo>
                  <a:pt x="58038" y="237997"/>
                </a:lnTo>
                <a:lnTo>
                  <a:pt x="51688" y="237997"/>
                </a:lnTo>
                <a:lnTo>
                  <a:pt x="58038" y="231647"/>
                </a:lnTo>
                <a:lnTo>
                  <a:pt x="4962652" y="231647"/>
                </a:lnTo>
                <a:lnTo>
                  <a:pt x="4962652" y="225297"/>
                </a:lnTo>
                <a:close/>
              </a:path>
              <a:path w="4975859" h="429260">
                <a:moveTo>
                  <a:pt x="58038" y="231647"/>
                </a:moveTo>
                <a:lnTo>
                  <a:pt x="51688" y="237997"/>
                </a:lnTo>
                <a:lnTo>
                  <a:pt x="58038" y="237997"/>
                </a:lnTo>
                <a:lnTo>
                  <a:pt x="58038" y="231647"/>
                </a:lnTo>
                <a:close/>
              </a:path>
              <a:path w="4975859" h="429260">
                <a:moveTo>
                  <a:pt x="4975352" y="225297"/>
                </a:moveTo>
                <a:lnTo>
                  <a:pt x="4969002" y="225297"/>
                </a:lnTo>
                <a:lnTo>
                  <a:pt x="4962652" y="231647"/>
                </a:lnTo>
                <a:lnTo>
                  <a:pt x="58038" y="231647"/>
                </a:lnTo>
                <a:lnTo>
                  <a:pt x="58038" y="237997"/>
                </a:lnTo>
                <a:lnTo>
                  <a:pt x="4975352" y="237997"/>
                </a:lnTo>
                <a:lnTo>
                  <a:pt x="4975352" y="225297"/>
                </a:lnTo>
                <a:close/>
              </a:path>
              <a:path w="4975859" h="429260">
                <a:moveTo>
                  <a:pt x="4975352" y="0"/>
                </a:moveTo>
                <a:lnTo>
                  <a:pt x="4962652" y="0"/>
                </a:lnTo>
                <a:lnTo>
                  <a:pt x="4962652" y="231647"/>
                </a:lnTo>
                <a:lnTo>
                  <a:pt x="4969002" y="225297"/>
                </a:lnTo>
                <a:lnTo>
                  <a:pt x="4975352" y="225297"/>
                </a:lnTo>
                <a:lnTo>
                  <a:pt x="497535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47053" y="1535430"/>
            <a:ext cx="1999614" cy="119951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294005" marR="285750" indent="24130">
              <a:lnSpc>
                <a:spcPts val="1750"/>
              </a:lnSpc>
              <a:spcBef>
                <a:spcPts val="105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Define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list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stored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26307" y="3741546"/>
            <a:ext cx="429259" cy="103505"/>
          </a:xfrm>
          <a:custGeom>
            <a:avLst/>
            <a:gdLst/>
            <a:ahLst/>
            <a:cxnLst/>
            <a:rect l="l" t="t" r="r" b="b"/>
            <a:pathLst>
              <a:path w="429260" h="103504">
                <a:moveTo>
                  <a:pt x="404023" y="51688"/>
                </a:moveTo>
                <a:lnTo>
                  <a:pt x="334137" y="92455"/>
                </a:lnTo>
                <a:lnTo>
                  <a:pt x="333120" y="96265"/>
                </a:lnTo>
                <a:lnTo>
                  <a:pt x="336677" y="102361"/>
                </a:lnTo>
                <a:lnTo>
                  <a:pt x="340487" y="103377"/>
                </a:lnTo>
                <a:lnTo>
                  <a:pt x="418242" y="58038"/>
                </a:lnTo>
                <a:lnTo>
                  <a:pt x="416559" y="58038"/>
                </a:lnTo>
                <a:lnTo>
                  <a:pt x="416559" y="57150"/>
                </a:lnTo>
                <a:lnTo>
                  <a:pt x="413384" y="57150"/>
                </a:lnTo>
                <a:lnTo>
                  <a:pt x="404023" y="51688"/>
                </a:lnTo>
                <a:close/>
              </a:path>
              <a:path w="429260" h="103504">
                <a:moveTo>
                  <a:pt x="39313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93137" y="58038"/>
                </a:lnTo>
                <a:lnTo>
                  <a:pt x="404023" y="51688"/>
                </a:lnTo>
                <a:lnTo>
                  <a:pt x="393137" y="45338"/>
                </a:lnTo>
                <a:close/>
              </a:path>
              <a:path w="429260" h="103504">
                <a:moveTo>
                  <a:pt x="418242" y="45338"/>
                </a:moveTo>
                <a:lnTo>
                  <a:pt x="416559" y="45338"/>
                </a:lnTo>
                <a:lnTo>
                  <a:pt x="416559" y="58038"/>
                </a:lnTo>
                <a:lnTo>
                  <a:pt x="418242" y="58038"/>
                </a:lnTo>
                <a:lnTo>
                  <a:pt x="429132" y="51688"/>
                </a:lnTo>
                <a:lnTo>
                  <a:pt x="418242" y="45338"/>
                </a:lnTo>
                <a:close/>
              </a:path>
              <a:path w="429260" h="103504">
                <a:moveTo>
                  <a:pt x="413384" y="46227"/>
                </a:moveTo>
                <a:lnTo>
                  <a:pt x="404023" y="51688"/>
                </a:lnTo>
                <a:lnTo>
                  <a:pt x="413384" y="57150"/>
                </a:lnTo>
                <a:lnTo>
                  <a:pt x="413384" y="46227"/>
                </a:lnTo>
                <a:close/>
              </a:path>
              <a:path w="429260" h="103504">
                <a:moveTo>
                  <a:pt x="416559" y="46227"/>
                </a:moveTo>
                <a:lnTo>
                  <a:pt x="413384" y="46227"/>
                </a:lnTo>
                <a:lnTo>
                  <a:pt x="413384" y="57150"/>
                </a:lnTo>
                <a:lnTo>
                  <a:pt x="416559" y="57150"/>
                </a:lnTo>
                <a:lnTo>
                  <a:pt x="416559" y="46227"/>
                </a:lnTo>
                <a:close/>
              </a:path>
              <a:path w="429260" h="103504">
                <a:moveTo>
                  <a:pt x="340487" y="0"/>
                </a:moveTo>
                <a:lnTo>
                  <a:pt x="336677" y="1015"/>
                </a:lnTo>
                <a:lnTo>
                  <a:pt x="333120" y="7111"/>
                </a:lnTo>
                <a:lnTo>
                  <a:pt x="334137" y="10921"/>
                </a:lnTo>
                <a:lnTo>
                  <a:pt x="404023" y="51688"/>
                </a:lnTo>
                <a:lnTo>
                  <a:pt x="413384" y="46227"/>
                </a:lnTo>
                <a:lnTo>
                  <a:pt x="416559" y="46227"/>
                </a:lnTo>
                <a:lnTo>
                  <a:pt x="416559" y="45338"/>
                </a:lnTo>
                <a:lnTo>
                  <a:pt x="418242" y="45338"/>
                </a:lnTo>
                <a:lnTo>
                  <a:pt x="34048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30630" y="3193542"/>
            <a:ext cx="1998345" cy="1199515"/>
          </a:xfrm>
          <a:prstGeom prst="rect">
            <a:avLst/>
          </a:prstGeom>
          <a:solidFill>
            <a:srgbClr val="4471C4"/>
          </a:solidFill>
          <a:ln w="1981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574675" marR="146685" indent="-425450">
              <a:lnSpc>
                <a:spcPts val="1750"/>
              </a:lnSpc>
              <a:spcBef>
                <a:spcPts val="106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Put list as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1600" spc="-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84520" y="3741546"/>
            <a:ext cx="429259" cy="103505"/>
          </a:xfrm>
          <a:custGeom>
            <a:avLst/>
            <a:gdLst/>
            <a:ahLst/>
            <a:cxnLst/>
            <a:rect l="l" t="t" r="r" b="b"/>
            <a:pathLst>
              <a:path w="429260" h="103504">
                <a:moveTo>
                  <a:pt x="404023" y="51688"/>
                </a:moveTo>
                <a:lnTo>
                  <a:pt x="334137" y="92455"/>
                </a:lnTo>
                <a:lnTo>
                  <a:pt x="333120" y="96265"/>
                </a:lnTo>
                <a:lnTo>
                  <a:pt x="336676" y="102361"/>
                </a:lnTo>
                <a:lnTo>
                  <a:pt x="340487" y="103377"/>
                </a:lnTo>
                <a:lnTo>
                  <a:pt x="418242" y="58038"/>
                </a:lnTo>
                <a:lnTo>
                  <a:pt x="416559" y="58038"/>
                </a:lnTo>
                <a:lnTo>
                  <a:pt x="416559" y="57150"/>
                </a:lnTo>
                <a:lnTo>
                  <a:pt x="413384" y="57150"/>
                </a:lnTo>
                <a:lnTo>
                  <a:pt x="404023" y="51688"/>
                </a:lnTo>
                <a:close/>
              </a:path>
              <a:path w="429260" h="103504">
                <a:moveTo>
                  <a:pt x="39313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93137" y="58038"/>
                </a:lnTo>
                <a:lnTo>
                  <a:pt x="404023" y="51688"/>
                </a:lnTo>
                <a:lnTo>
                  <a:pt x="393137" y="45338"/>
                </a:lnTo>
                <a:close/>
              </a:path>
              <a:path w="429260" h="103504">
                <a:moveTo>
                  <a:pt x="418242" y="45338"/>
                </a:moveTo>
                <a:lnTo>
                  <a:pt x="416559" y="45338"/>
                </a:lnTo>
                <a:lnTo>
                  <a:pt x="416559" y="58038"/>
                </a:lnTo>
                <a:lnTo>
                  <a:pt x="418242" y="58038"/>
                </a:lnTo>
                <a:lnTo>
                  <a:pt x="429132" y="51688"/>
                </a:lnTo>
                <a:lnTo>
                  <a:pt x="418242" y="45338"/>
                </a:lnTo>
                <a:close/>
              </a:path>
              <a:path w="429260" h="103504">
                <a:moveTo>
                  <a:pt x="413384" y="46227"/>
                </a:moveTo>
                <a:lnTo>
                  <a:pt x="404023" y="51688"/>
                </a:lnTo>
                <a:lnTo>
                  <a:pt x="413384" y="57150"/>
                </a:lnTo>
                <a:lnTo>
                  <a:pt x="413384" y="46227"/>
                </a:lnTo>
                <a:close/>
              </a:path>
              <a:path w="429260" h="103504">
                <a:moveTo>
                  <a:pt x="416559" y="46227"/>
                </a:moveTo>
                <a:lnTo>
                  <a:pt x="413384" y="46227"/>
                </a:lnTo>
                <a:lnTo>
                  <a:pt x="413384" y="57150"/>
                </a:lnTo>
                <a:lnTo>
                  <a:pt x="416559" y="57150"/>
                </a:lnTo>
                <a:lnTo>
                  <a:pt x="416559" y="46227"/>
                </a:lnTo>
                <a:close/>
              </a:path>
              <a:path w="429260" h="103504">
                <a:moveTo>
                  <a:pt x="340487" y="0"/>
                </a:moveTo>
                <a:lnTo>
                  <a:pt x="336676" y="1015"/>
                </a:lnTo>
                <a:lnTo>
                  <a:pt x="333120" y="7111"/>
                </a:lnTo>
                <a:lnTo>
                  <a:pt x="334137" y="10921"/>
                </a:lnTo>
                <a:lnTo>
                  <a:pt x="404023" y="51688"/>
                </a:lnTo>
                <a:lnTo>
                  <a:pt x="413384" y="46227"/>
                </a:lnTo>
                <a:lnTo>
                  <a:pt x="416559" y="46227"/>
                </a:lnTo>
                <a:lnTo>
                  <a:pt x="416559" y="45338"/>
                </a:lnTo>
                <a:lnTo>
                  <a:pt x="418242" y="45338"/>
                </a:lnTo>
                <a:lnTo>
                  <a:pt x="34048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88841" y="3193542"/>
            <a:ext cx="1999614" cy="119951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94030" marR="248920" indent="-239395">
              <a:lnSpc>
                <a:spcPts val="1750"/>
              </a:lnSpc>
              <a:spcBef>
                <a:spcPts val="1060"/>
              </a:spcBef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Create DataFrame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pandas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77923" y="4390644"/>
            <a:ext cx="4975860" cy="429259"/>
          </a:xfrm>
          <a:custGeom>
            <a:avLst/>
            <a:gdLst/>
            <a:ahLst/>
            <a:cxnLst/>
            <a:rect l="l" t="t" r="r" b="b"/>
            <a:pathLst>
              <a:path w="4975859" h="429260">
                <a:moveTo>
                  <a:pt x="7112" y="333120"/>
                </a:moveTo>
                <a:lnTo>
                  <a:pt x="1015" y="336676"/>
                </a:lnTo>
                <a:lnTo>
                  <a:pt x="0" y="340486"/>
                </a:lnTo>
                <a:lnTo>
                  <a:pt x="51688" y="429132"/>
                </a:lnTo>
                <a:lnTo>
                  <a:pt x="59020" y="416559"/>
                </a:lnTo>
                <a:lnTo>
                  <a:pt x="45338" y="416559"/>
                </a:lnTo>
                <a:lnTo>
                  <a:pt x="45338" y="393137"/>
                </a:lnTo>
                <a:lnTo>
                  <a:pt x="10921" y="334136"/>
                </a:lnTo>
                <a:lnTo>
                  <a:pt x="7112" y="333120"/>
                </a:lnTo>
                <a:close/>
              </a:path>
              <a:path w="4975859" h="429260">
                <a:moveTo>
                  <a:pt x="45338" y="393137"/>
                </a:moveTo>
                <a:lnTo>
                  <a:pt x="45338" y="416559"/>
                </a:lnTo>
                <a:lnTo>
                  <a:pt x="58038" y="416559"/>
                </a:lnTo>
                <a:lnTo>
                  <a:pt x="58038" y="413384"/>
                </a:lnTo>
                <a:lnTo>
                  <a:pt x="46227" y="413384"/>
                </a:lnTo>
                <a:lnTo>
                  <a:pt x="51688" y="404023"/>
                </a:lnTo>
                <a:lnTo>
                  <a:pt x="45338" y="393137"/>
                </a:lnTo>
                <a:close/>
              </a:path>
              <a:path w="4975859" h="429260">
                <a:moveTo>
                  <a:pt x="96265" y="333120"/>
                </a:moveTo>
                <a:lnTo>
                  <a:pt x="92456" y="334136"/>
                </a:lnTo>
                <a:lnTo>
                  <a:pt x="58038" y="393137"/>
                </a:lnTo>
                <a:lnTo>
                  <a:pt x="58038" y="416559"/>
                </a:lnTo>
                <a:lnTo>
                  <a:pt x="59020" y="416559"/>
                </a:lnTo>
                <a:lnTo>
                  <a:pt x="103377" y="340486"/>
                </a:lnTo>
                <a:lnTo>
                  <a:pt x="102362" y="336676"/>
                </a:lnTo>
                <a:lnTo>
                  <a:pt x="96265" y="333120"/>
                </a:lnTo>
                <a:close/>
              </a:path>
              <a:path w="4975859" h="429260">
                <a:moveTo>
                  <a:pt x="51688" y="404023"/>
                </a:moveTo>
                <a:lnTo>
                  <a:pt x="46227" y="413384"/>
                </a:lnTo>
                <a:lnTo>
                  <a:pt x="57150" y="413384"/>
                </a:lnTo>
                <a:lnTo>
                  <a:pt x="51688" y="404023"/>
                </a:lnTo>
                <a:close/>
              </a:path>
              <a:path w="4975859" h="429260">
                <a:moveTo>
                  <a:pt x="58038" y="393137"/>
                </a:moveTo>
                <a:lnTo>
                  <a:pt x="51688" y="404023"/>
                </a:lnTo>
                <a:lnTo>
                  <a:pt x="57150" y="413384"/>
                </a:lnTo>
                <a:lnTo>
                  <a:pt x="58038" y="413384"/>
                </a:lnTo>
                <a:lnTo>
                  <a:pt x="58038" y="393137"/>
                </a:lnTo>
                <a:close/>
              </a:path>
              <a:path w="4975859" h="429260">
                <a:moveTo>
                  <a:pt x="4962652" y="225297"/>
                </a:moveTo>
                <a:lnTo>
                  <a:pt x="45338" y="225297"/>
                </a:lnTo>
                <a:lnTo>
                  <a:pt x="45338" y="393137"/>
                </a:lnTo>
                <a:lnTo>
                  <a:pt x="51688" y="404023"/>
                </a:lnTo>
                <a:lnTo>
                  <a:pt x="58038" y="393137"/>
                </a:lnTo>
                <a:lnTo>
                  <a:pt x="58038" y="237997"/>
                </a:lnTo>
                <a:lnTo>
                  <a:pt x="51688" y="237997"/>
                </a:lnTo>
                <a:lnTo>
                  <a:pt x="58038" y="231647"/>
                </a:lnTo>
                <a:lnTo>
                  <a:pt x="4962652" y="231647"/>
                </a:lnTo>
                <a:lnTo>
                  <a:pt x="4962652" y="225297"/>
                </a:lnTo>
                <a:close/>
              </a:path>
              <a:path w="4975859" h="429260">
                <a:moveTo>
                  <a:pt x="58038" y="231647"/>
                </a:moveTo>
                <a:lnTo>
                  <a:pt x="51688" y="237997"/>
                </a:lnTo>
                <a:lnTo>
                  <a:pt x="58038" y="237997"/>
                </a:lnTo>
                <a:lnTo>
                  <a:pt x="58038" y="231647"/>
                </a:lnTo>
                <a:close/>
              </a:path>
              <a:path w="4975859" h="429260">
                <a:moveTo>
                  <a:pt x="4975352" y="225297"/>
                </a:moveTo>
                <a:lnTo>
                  <a:pt x="4969002" y="225297"/>
                </a:lnTo>
                <a:lnTo>
                  <a:pt x="4962652" y="231647"/>
                </a:lnTo>
                <a:lnTo>
                  <a:pt x="58038" y="231647"/>
                </a:lnTo>
                <a:lnTo>
                  <a:pt x="58038" y="237997"/>
                </a:lnTo>
                <a:lnTo>
                  <a:pt x="4975352" y="237997"/>
                </a:lnTo>
                <a:lnTo>
                  <a:pt x="4975352" y="225297"/>
                </a:lnTo>
                <a:close/>
              </a:path>
              <a:path w="4975859" h="429260">
                <a:moveTo>
                  <a:pt x="4975352" y="0"/>
                </a:moveTo>
                <a:lnTo>
                  <a:pt x="4962652" y="0"/>
                </a:lnTo>
                <a:lnTo>
                  <a:pt x="4962652" y="231647"/>
                </a:lnTo>
                <a:lnTo>
                  <a:pt x="4969002" y="225297"/>
                </a:lnTo>
                <a:lnTo>
                  <a:pt x="4975352" y="225297"/>
                </a:lnTo>
                <a:lnTo>
                  <a:pt x="497535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47053" y="3193542"/>
            <a:ext cx="1999614" cy="119951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338455" marR="330835" indent="-635" algn="ctr">
              <a:lnSpc>
                <a:spcPct val="91700"/>
              </a:lnSpc>
              <a:spcBef>
                <a:spcPts val="1115"/>
              </a:spcBef>
            </a:pP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"/>
                <a:cs typeface="Calibri"/>
              </a:rPr>
              <a:t>DataFrame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1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"/>
                <a:cs typeface="Calibri"/>
              </a:rPr>
              <a:t>pandas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26307" y="5401183"/>
            <a:ext cx="429259" cy="103505"/>
          </a:xfrm>
          <a:custGeom>
            <a:avLst/>
            <a:gdLst/>
            <a:ahLst/>
            <a:cxnLst/>
            <a:rect l="l" t="t" r="r" b="b"/>
            <a:pathLst>
              <a:path w="429260" h="103504">
                <a:moveTo>
                  <a:pt x="404023" y="51688"/>
                </a:moveTo>
                <a:lnTo>
                  <a:pt x="334137" y="92455"/>
                </a:lnTo>
                <a:lnTo>
                  <a:pt x="333120" y="96265"/>
                </a:lnTo>
                <a:lnTo>
                  <a:pt x="336677" y="102361"/>
                </a:lnTo>
                <a:lnTo>
                  <a:pt x="340487" y="103377"/>
                </a:lnTo>
                <a:lnTo>
                  <a:pt x="418242" y="58038"/>
                </a:lnTo>
                <a:lnTo>
                  <a:pt x="416559" y="58038"/>
                </a:lnTo>
                <a:lnTo>
                  <a:pt x="416559" y="57149"/>
                </a:lnTo>
                <a:lnTo>
                  <a:pt x="413384" y="57149"/>
                </a:lnTo>
                <a:lnTo>
                  <a:pt x="404023" y="51688"/>
                </a:lnTo>
                <a:close/>
              </a:path>
              <a:path w="429260" h="103504">
                <a:moveTo>
                  <a:pt x="39313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93137" y="58038"/>
                </a:lnTo>
                <a:lnTo>
                  <a:pt x="404023" y="51688"/>
                </a:lnTo>
                <a:lnTo>
                  <a:pt x="393137" y="45338"/>
                </a:lnTo>
                <a:close/>
              </a:path>
              <a:path w="429260" h="103504">
                <a:moveTo>
                  <a:pt x="418242" y="45338"/>
                </a:moveTo>
                <a:lnTo>
                  <a:pt x="416559" y="45338"/>
                </a:lnTo>
                <a:lnTo>
                  <a:pt x="416559" y="58038"/>
                </a:lnTo>
                <a:lnTo>
                  <a:pt x="418242" y="58038"/>
                </a:lnTo>
                <a:lnTo>
                  <a:pt x="429132" y="51688"/>
                </a:lnTo>
                <a:lnTo>
                  <a:pt x="418242" y="45338"/>
                </a:lnTo>
                <a:close/>
              </a:path>
              <a:path w="429260" h="103504">
                <a:moveTo>
                  <a:pt x="413384" y="46227"/>
                </a:moveTo>
                <a:lnTo>
                  <a:pt x="404023" y="51688"/>
                </a:lnTo>
                <a:lnTo>
                  <a:pt x="413384" y="57149"/>
                </a:lnTo>
                <a:lnTo>
                  <a:pt x="413384" y="46227"/>
                </a:lnTo>
                <a:close/>
              </a:path>
              <a:path w="429260" h="103504">
                <a:moveTo>
                  <a:pt x="416559" y="46227"/>
                </a:moveTo>
                <a:lnTo>
                  <a:pt x="413384" y="46227"/>
                </a:lnTo>
                <a:lnTo>
                  <a:pt x="413384" y="57149"/>
                </a:lnTo>
                <a:lnTo>
                  <a:pt x="416559" y="57149"/>
                </a:lnTo>
                <a:lnTo>
                  <a:pt x="416559" y="46227"/>
                </a:lnTo>
                <a:close/>
              </a:path>
              <a:path w="429260" h="103504">
                <a:moveTo>
                  <a:pt x="340487" y="0"/>
                </a:moveTo>
                <a:lnTo>
                  <a:pt x="336677" y="1015"/>
                </a:lnTo>
                <a:lnTo>
                  <a:pt x="333120" y="7111"/>
                </a:lnTo>
                <a:lnTo>
                  <a:pt x="334137" y="10921"/>
                </a:lnTo>
                <a:lnTo>
                  <a:pt x="404023" y="51688"/>
                </a:lnTo>
                <a:lnTo>
                  <a:pt x="413384" y="46227"/>
                </a:lnTo>
                <a:lnTo>
                  <a:pt x="416559" y="46227"/>
                </a:lnTo>
                <a:lnTo>
                  <a:pt x="416559" y="45338"/>
                </a:lnTo>
                <a:lnTo>
                  <a:pt x="418242" y="45338"/>
                </a:lnTo>
                <a:lnTo>
                  <a:pt x="34048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30630" y="4853178"/>
            <a:ext cx="1998345" cy="1199515"/>
          </a:xfrm>
          <a:prstGeom prst="rect">
            <a:avLst/>
          </a:prstGeom>
          <a:solidFill>
            <a:srgbClr val="4471C4"/>
          </a:solidFill>
          <a:ln w="19812">
            <a:solidFill>
              <a:srgbClr val="FFFFF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50495" marR="144780" algn="ctr">
              <a:lnSpc>
                <a:spcPct val="9160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DataFrame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15751" y="6104316"/>
            <a:ext cx="18923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8841" y="4853178"/>
            <a:ext cx="1999614" cy="1199515"/>
          </a:xfrm>
          <a:prstGeom prst="rect">
            <a:avLst/>
          </a:prstGeom>
          <a:solidFill>
            <a:srgbClr val="4471C4"/>
          </a:solidFill>
          <a:ln w="19811">
            <a:solidFill>
              <a:srgbClr val="FFFFFF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80340" marR="175895" algn="ctr">
              <a:lnSpc>
                <a:spcPct val="91600"/>
              </a:lnSpc>
              <a:spcBef>
                <a:spcPts val="220"/>
              </a:spcBef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Reset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FlightNumber </a:t>
            </a:r>
            <a:r>
              <a:rPr sz="1600" spc="-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column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replace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values 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Payload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mean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96646"/>
            <a:ext cx="54781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Data Collection</a:t>
            </a:r>
            <a:r>
              <a:rPr spc="30" dirty="0"/>
              <a:t> </a:t>
            </a:r>
            <a:r>
              <a:rPr spc="-5" dirty="0"/>
              <a:t>-</a:t>
            </a:r>
            <a:r>
              <a:rPr spc="-10" dirty="0"/>
              <a:t> </a:t>
            </a:r>
            <a:r>
              <a:rPr spc="-5" dirty="0"/>
              <a:t>Scraping</a:t>
            </a:r>
          </a:p>
        </p:txBody>
      </p:sp>
      <p:sp>
        <p:nvSpPr>
          <p:cNvPr id="4" name="object 4"/>
          <p:cNvSpPr/>
          <p:nvPr/>
        </p:nvSpPr>
        <p:spPr>
          <a:xfrm>
            <a:off x="3052572" y="2845435"/>
            <a:ext cx="493395" cy="103505"/>
          </a:xfrm>
          <a:custGeom>
            <a:avLst/>
            <a:gdLst/>
            <a:ahLst/>
            <a:cxnLst/>
            <a:rect l="l" t="t" r="r" b="b"/>
            <a:pathLst>
              <a:path w="493395" h="103505">
                <a:moveTo>
                  <a:pt x="468158" y="51688"/>
                </a:moveTo>
                <a:lnTo>
                  <a:pt x="398272" y="92455"/>
                </a:lnTo>
                <a:lnTo>
                  <a:pt x="397255" y="96265"/>
                </a:lnTo>
                <a:lnTo>
                  <a:pt x="400812" y="102362"/>
                </a:lnTo>
                <a:lnTo>
                  <a:pt x="404622" y="103377"/>
                </a:lnTo>
                <a:lnTo>
                  <a:pt x="482377" y="58038"/>
                </a:lnTo>
                <a:lnTo>
                  <a:pt x="480694" y="58038"/>
                </a:lnTo>
                <a:lnTo>
                  <a:pt x="480694" y="57150"/>
                </a:lnTo>
                <a:lnTo>
                  <a:pt x="477519" y="57150"/>
                </a:lnTo>
                <a:lnTo>
                  <a:pt x="468158" y="51688"/>
                </a:lnTo>
                <a:close/>
              </a:path>
              <a:path w="493395" h="103505">
                <a:moveTo>
                  <a:pt x="457272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457272" y="58038"/>
                </a:lnTo>
                <a:lnTo>
                  <a:pt x="468158" y="51688"/>
                </a:lnTo>
                <a:lnTo>
                  <a:pt x="457272" y="45338"/>
                </a:lnTo>
                <a:close/>
              </a:path>
              <a:path w="493395" h="103505">
                <a:moveTo>
                  <a:pt x="482377" y="45338"/>
                </a:moveTo>
                <a:lnTo>
                  <a:pt x="480694" y="45338"/>
                </a:lnTo>
                <a:lnTo>
                  <a:pt x="480694" y="58038"/>
                </a:lnTo>
                <a:lnTo>
                  <a:pt x="482377" y="58038"/>
                </a:lnTo>
                <a:lnTo>
                  <a:pt x="493267" y="51688"/>
                </a:lnTo>
                <a:lnTo>
                  <a:pt x="482377" y="45338"/>
                </a:lnTo>
                <a:close/>
              </a:path>
              <a:path w="493395" h="103505">
                <a:moveTo>
                  <a:pt x="477519" y="46227"/>
                </a:moveTo>
                <a:lnTo>
                  <a:pt x="468158" y="51688"/>
                </a:lnTo>
                <a:lnTo>
                  <a:pt x="477519" y="57150"/>
                </a:lnTo>
                <a:lnTo>
                  <a:pt x="477519" y="46227"/>
                </a:lnTo>
                <a:close/>
              </a:path>
              <a:path w="493395" h="103505">
                <a:moveTo>
                  <a:pt x="480694" y="46227"/>
                </a:moveTo>
                <a:lnTo>
                  <a:pt x="477519" y="46227"/>
                </a:lnTo>
                <a:lnTo>
                  <a:pt x="477519" y="57150"/>
                </a:lnTo>
                <a:lnTo>
                  <a:pt x="480694" y="57150"/>
                </a:lnTo>
                <a:lnTo>
                  <a:pt x="480694" y="46227"/>
                </a:lnTo>
                <a:close/>
              </a:path>
              <a:path w="493395" h="103505">
                <a:moveTo>
                  <a:pt x="404622" y="0"/>
                </a:moveTo>
                <a:lnTo>
                  <a:pt x="400812" y="1015"/>
                </a:lnTo>
                <a:lnTo>
                  <a:pt x="397255" y="7112"/>
                </a:lnTo>
                <a:lnTo>
                  <a:pt x="398272" y="10922"/>
                </a:lnTo>
                <a:lnTo>
                  <a:pt x="468158" y="51688"/>
                </a:lnTo>
                <a:lnTo>
                  <a:pt x="477519" y="46227"/>
                </a:lnTo>
                <a:lnTo>
                  <a:pt x="480694" y="46227"/>
                </a:lnTo>
                <a:lnTo>
                  <a:pt x="480694" y="45338"/>
                </a:lnTo>
                <a:lnTo>
                  <a:pt x="482377" y="45338"/>
                </a:lnTo>
                <a:lnTo>
                  <a:pt x="40462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5716" y="2214372"/>
            <a:ext cx="2278380" cy="1367155"/>
          </a:xfrm>
          <a:prstGeom prst="rect">
            <a:avLst/>
          </a:prstGeom>
          <a:solidFill>
            <a:srgbClr val="4471C4"/>
          </a:solidFill>
          <a:ln w="12191">
            <a:solidFill>
              <a:srgbClr val="FFFFF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imes New Roman"/>
              <a:cs typeface="Times New Roman"/>
            </a:endParaRPr>
          </a:p>
          <a:p>
            <a:pPr marL="138430" marR="133985" indent="1270" algn="ctr">
              <a:lnSpc>
                <a:spcPct val="9150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page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Wikipedia URL and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assign 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an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53684" y="2845435"/>
            <a:ext cx="493395" cy="103505"/>
          </a:xfrm>
          <a:custGeom>
            <a:avLst/>
            <a:gdLst/>
            <a:ahLst/>
            <a:cxnLst/>
            <a:rect l="l" t="t" r="r" b="b"/>
            <a:pathLst>
              <a:path w="493395" h="103505">
                <a:moveTo>
                  <a:pt x="468158" y="51688"/>
                </a:moveTo>
                <a:lnTo>
                  <a:pt x="398271" y="92455"/>
                </a:lnTo>
                <a:lnTo>
                  <a:pt x="397255" y="96265"/>
                </a:lnTo>
                <a:lnTo>
                  <a:pt x="400812" y="102362"/>
                </a:lnTo>
                <a:lnTo>
                  <a:pt x="404621" y="103377"/>
                </a:lnTo>
                <a:lnTo>
                  <a:pt x="482377" y="58038"/>
                </a:lnTo>
                <a:lnTo>
                  <a:pt x="480694" y="58038"/>
                </a:lnTo>
                <a:lnTo>
                  <a:pt x="480694" y="57150"/>
                </a:lnTo>
                <a:lnTo>
                  <a:pt x="477519" y="57150"/>
                </a:lnTo>
                <a:lnTo>
                  <a:pt x="468158" y="51688"/>
                </a:lnTo>
                <a:close/>
              </a:path>
              <a:path w="493395" h="103505">
                <a:moveTo>
                  <a:pt x="457272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457272" y="58038"/>
                </a:lnTo>
                <a:lnTo>
                  <a:pt x="468158" y="51688"/>
                </a:lnTo>
                <a:lnTo>
                  <a:pt x="457272" y="45338"/>
                </a:lnTo>
                <a:close/>
              </a:path>
              <a:path w="493395" h="103505">
                <a:moveTo>
                  <a:pt x="482377" y="45338"/>
                </a:moveTo>
                <a:lnTo>
                  <a:pt x="480694" y="45338"/>
                </a:lnTo>
                <a:lnTo>
                  <a:pt x="480694" y="58038"/>
                </a:lnTo>
                <a:lnTo>
                  <a:pt x="482377" y="58038"/>
                </a:lnTo>
                <a:lnTo>
                  <a:pt x="493267" y="51688"/>
                </a:lnTo>
                <a:lnTo>
                  <a:pt x="482377" y="45338"/>
                </a:lnTo>
                <a:close/>
              </a:path>
              <a:path w="493395" h="103505">
                <a:moveTo>
                  <a:pt x="477519" y="46227"/>
                </a:moveTo>
                <a:lnTo>
                  <a:pt x="468158" y="51688"/>
                </a:lnTo>
                <a:lnTo>
                  <a:pt x="477519" y="57150"/>
                </a:lnTo>
                <a:lnTo>
                  <a:pt x="477519" y="46227"/>
                </a:lnTo>
                <a:close/>
              </a:path>
              <a:path w="493395" h="103505">
                <a:moveTo>
                  <a:pt x="480694" y="46227"/>
                </a:moveTo>
                <a:lnTo>
                  <a:pt x="477519" y="46227"/>
                </a:lnTo>
                <a:lnTo>
                  <a:pt x="477519" y="57150"/>
                </a:lnTo>
                <a:lnTo>
                  <a:pt x="480694" y="57150"/>
                </a:lnTo>
                <a:lnTo>
                  <a:pt x="480694" y="46227"/>
                </a:lnTo>
                <a:close/>
              </a:path>
              <a:path w="493395" h="103505">
                <a:moveTo>
                  <a:pt x="404621" y="0"/>
                </a:moveTo>
                <a:lnTo>
                  <a:pt x="400812" y="1015"/>
                </a:lnTo>
                <a:lnTo>
                  <a:pt x="397255" y="7112"/>
                </a:lnTo>
                <a:lnTo>
                  <a:pt x="398271" y="10922"/>
                </a:lnTo>
                <a:lnTo>
                  <a:pt x="468158" y="51688"/>
                </a:lnTo>
                <a:lnTo>
                  <a:pt x="477519" y="46227"/>
                </a:lnTo>
                <a:lnTo>
                  <a:pt x="480694" y="46227"/>
                </a:lnTo>
                <a:lnTo>
                  <a:pt x="480694" y="45338"/>
                </a:lnTo>
                <a:lnTo>
                  <a:pt x="482377" y="45338"/>
                </a:lnTo>
                <a:lnTo>
                  <a:pt x="4046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76828" y="2214372"/>
            <a:ext cx="2278380" cy="1367155"/>
          </a:xfrm>
          <a:prstGeom prst="rect">
            <a:avLst/>
          </a:prstGeom>
          <a:solidFill>
            <a:srgbClr val="4471C4"/>
          </a:solidFill>
          <a:ln w="12192">
            <a:solidFill>
              <a:srgbClr val="FFFFF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181610" marR="174625" algn="ctr">
              <a:lnSpc>
                <a:spcPct val="91600"/>
              </a:lnSpc>
              <a:spcBef>
                <a:spcPts val="5"/>
              </a:spcBef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62454" y="3579876"/>
            <a:ext cx="5661025" cy="493395"/>
          </a:xfrm>
          <a:custGeom>
            <a:avLst/>
            <a:gdLst/>
            <a:ahLst/>
            <a:cxnLst/>
            <a:rect l="l" t="t" r="r" b="b"/>
            <a:pathLst>
              <a:path w="5661025" h="493395">
                <a:moveTo>
                  <a:pt x="7112" y="397256"/>
                </a:moveTo>
                <a:lnTo>
                  <a:pt x="1015" y="400812"/>
                </a:lnTo>
                <a:lnTo>
                  <a:pt x="0" y="404622"/>
                </a:lnTo>
                <a:lnTo>
                  <a:pt x="51688" y="493268"/>
                </a:lnTo>
                <a:lnTo>
                  <a:pt x="59020" y="480694"/>
                </a:lnTo>
                <a:lnTo>
                  <a:pt x="45338" y="480694"/>
                </a:lnTo>
                <a:lnTo>
                  <a:pt x="45338" y="457272"/>
                </a:lnTo>
                <a:lnTo>
                  <a:pt x="10921" y="398272"/>
                </a:lnTo>
                <a:lnTo>
                  <a:pt x="7112" y="397256"/>
                </a:lnTo>
                <a:close/>
              </a:path>
              <a:path w="5661025" h="493395">
                <a:moveTo>
                  <a:pt x="45338" y="457272"/>
                </a:moveTo>
                <a:lnTo>
                  <a:pt x="45338" y="480694"/>
                </a:lnTo>
                <a:lnTo>
                  <a:pt x="58038" y="480694"/>
                </a:lnTo>
                <a:lnTo>
                  <a:pt x="58038" y="477519"/>
                </a:lnTo>
                <a:lnTo>
                  <a:pt x="46227" y="477519"/>
                </a:lnTo>
                <a:lnTo>
                  <a:pt x="51688" y="468158"/>
                </a:lnTo>
                <a:lnTo>
                  <a:pt x="45338" y="457272"/>
                </a:lnTo>
                <a:close/>
              </a:path>
              <a:path w="5661025" h="493395">
                <a:moveTo>
                  <a:pt x="96265" y="397256"/>
                </a:moveTo>
                <a:lnTo>
                  <a:pt x="92456" y="398272"/>
                </a:lnTo>
                <a:lnTo>
                  <a:pt x="58038" y="457272"/>
                </a:lnTo>
                <a:lnTo>
                  <a:pt x="58038" y="480694"/>
                </a:lnTo>
                <a:lnTo>
                  <a:pt x="59020" y="480694"/>
                </a:lnTo>
                <a:lnTo>
                  <a:pt x="103377" y="404622"/>
                </a:lnTo>
                <a:lnTo>
                  <a:pt x="102362" y="400812"/>
                </a:lnTo>
                <a:lnTo>
                  <a:pt x="96265" y="397256"/>
                </a:lnTo>
                <a:close/>
              </a:path>
              <a:path w="5661025" h="493395">
                <a:moveTo>
                  <a:pt x="51688" y="468158"/>
                </a:moveTo>
                <a:lnTo>
                  <a:pt x="46227" y="477519"/>
                </a:lnTo>
                <a:lnTo>
                  <a:pt x="57150" y="477519"/>
                </a:lnTo>
                <a:lnTo>
                  <a:pt x="51688" y="468158"/>
                </a:lnTo>
                <a:close/>
              </a:path>
              <a:path w="5661025" h="493395">
                <a:moveTo>
                  <a:pt x="58038" y="457272"/>
                </a:moveTo>
                <a:lnTo>
                  <a:pt x="51688" y="468158"/>
                </a:lnTo>
                <a:lnTo>
                  <a:pt x="57150" y="477519"/>
                </a:lnTo>
                <a:lnTo>
                  <a:pt x="58038" y="477519"/>
                </a:lnTo>
                <a:lnTo>
                  <a:pt x="58038" y="457272"/>
                </a:lnTo>
                <a:close/>
              </a:path>
              <a:path w="5661025" h="493395">
                <a:moveTo>
                  <a:pt x="5648198" y="257429"/>
                </a:moveTo>
                <a:lnTo>
                  <a:pt x="45338" y="257429"/>
                </a:lnTo>
                <a:lnTo>
                  <a:pt x="45338" y="457272"/>
                </a:lnTo>
                <a:lnTo>
                  <a:pt x="51688" y="468158"/>
                </a:lnTo>
                <a:lnTo>
                  <a:pt x="58038" y="457272"/>
                </a:lnTo>
                <a:lnTo>
                  <a:pt x="58038" y="270129"/>
                </a:lnTo>
                <a:lnTo>
                  <a:pt x="51688" y="270129"/>
                </a:lnTo>
                <a:lnTo>
                  <a:pt x="58038" y="263779"/>
                </a:lnTo>
                <a:lnTo>
                  <a:pt x="5648198" y="263779"/>
                </a:lnTo>
                <a:lnTo>
                  <a:pt x="5648198" y="257429"/>
                </a:lnTo>
                <a:close/>
              </a:path>
              <a:path w="5661025" h="493395">
                <a:moveTo>
                  <a:pt x="58038" y="263779"/>
                </a:moveTo>
                <a:lnTo>
                  <a:pt x="51688" y="270129"/>
                </a:lnTo>
                <a:lnTo>
                  <a:pt x="58038" y="270129"/>
                </a:lnTo>
                <a:lnTo>
                  <a:pt x="58038" y="263779"/>
                </a:lnTo>
                <a:close/>
              </a:path>
              <a:path w="5661025" h="493395">
                <a:moveTo>
                  <a:pt x="5660898" y="257429"/>
                </a:moveTo>
                <a:lnTo>
                  <a:pt x="5654548" y="257429"/>
                </a:lnTo>
                <a:lnTo>
                  <a:pt x="5648198" y="263779"/>
                </a:lnTo>
                <a:lnTo>
                  <a:pt x="58038" y="263779"/>
                </a:lnTo>
                <a:lnTo>
                  <a:pt x="58038" y="270129"/>
                </a:lnTo>
                <a:lnTo>
                  <a:pt x="5660898" y="270129"/>
                </a:lnTo>
                <a:lnTo>
                  <a:pt x="5660898" y="257429"/>
                </a:lnTo>
                <a:close/>
              </a:path>
              <a:path w="5661025" h="493395">
                <a:moveTo>
                  <a:pt x="5660898" y="0"/>
                </a:moveTo>
                <a:lnTo>
                  <a:pt x="5648198" y="0"/>
                </a:lnTo>
                <a:lnTo>
                  <a:pt x="5648198" y="263779"/>
                </a:lnTo>
                <a:lnTo>
                  <a:pt x="5654548" y="257429"/>
                </a:lnTo>
                <a:lnTo>
                  <a:pt x="5660898" y="257429"/>
                </a:lnTo>
                <a:lnTo>
                  <a:pt x="566089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79464" y="2214372"/>
            <a:ext cx="2277110" cy="1367155"/>
          </a:xfrm>
          <a:prstGeom prst="rect">
            <a:avLst/>
          </a:prstGeom>
          <a:solidFill>
            <a:srgbClr val="4471C4"/>
          </a:solidFill>
          <a:ln w="1219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551180" marR="155575" indent="-390525">
              <a:lnSpc>
                <a:spcPts val="175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Find and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collect column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header names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52572" y="4736719"/>
            <a:ext cx="493395" cy="103505"/>
          </a:xfrm>
          <a:custGeom>
            <a:avLst/>
            <a:gdLst/>
            <a:ahLst/>
            <a:cxnLst/>
            <a:rect l="l" t="t" r="r" b="b"/>
            <a:pathLst>
              <a:path w="493395" h="103504">
                <a:moveTo>
                  <a:pt x="468158" y="51688"/>
                </a:moveTo>
                <a:lnTo>
                  <a:pt x="398272" y="92455"/>
                </a:lnTo>
                <a:lnTo>
                  <a:pt x="397255" y="96265"/>
                </a:lnTo>
                <a:lnTo>
                  <a:pt x="400812" y="102361"/>
                </a:lnTo>
                <a:lnTo>
                  <a:pt x="404622" y="103377"/>
                </a:lnTo>
                <a:lnTo>
                  <a:pt x="482377" y="58038"/>
                </a:lnTo>
                <a:lnTo>
                  <a:pt x="480694" y="58038"/>
                </a:lnTo>
                <a:lnTo>
                  <a:pt x="480694" y="57149"/>
                </a:lnTo>
                <a:lnTo>
                  <a:pt x="477519" y="57149"/>
                </a:lnTo>
                <a:lnTo>
                  <a:pt x="468158" y="51688"/>
                </a:lnTo>
                <a:close/>
              </a:path>
              <a:path w="493395" h="103504">
                <a:moveTo>
                  <a:pt x="457272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457272" y="58038"/>
                </a:lnTo>
                <a:lnTo>
                  <a:pt x="468158" y="51688"/>
                </a:lnTo>
                <a:lnTo>
                  <a:pt x="457272" y="45338"/>
                </a:lnTo>
                <a:close/>
              </a:path>
              <a:path w="493395" h="103504">
                <a:moveTo>
                  <a:pt x="482377" y="45338"/>
                </a:moveTo>
                <a:lnTo>
                  <a:pt x="480694" y="45338"/>
                </a:lnTo>
                <a:lnTo>
                  <a:pt x="480694" y="58038"/>
                </a:lnTo>
                <a:lnTo>
                  <a:pt x="482377" y="58038"/>
                </a:lnTo>
                <a:lnTo>
                  <a:pt x="493267" y="51688"/>
                </a:lnTo>
                <a:lnTo>
                  <a:pt x="482377" y="45338"/>
                </a:lnTo>
                <a:close/>
              </a:path>
              <a:path w="493395" h="103504">
                <a:moveTo>
                  <a:pt x="477519" y="46227"/>
                </a:moveTo>
                <a:lnTo>
                  <a:pt x="468158" y="51688"/>
                </a:lnTo>
                <a:lnTo>
                  <a:pt x="477519" y="57149"/>
                </a:lnTo>
                <a:lnTo>
                  <a:pt x="477519" y="46227"/>
                </a:lnTo>
                <a:close/>
              </a:path>
              <a:path w="493395" h="103504">
                <a:moveTo>
                  <a:pt x="480694" y="46227"/>
                </a:moveTo>
                <a:lnTo>
                  <a:pt x="477519" y="46227"/>
                </a:lnTo>
                <a:lnTo>
                  <a:pt x="477519" y="57149"/>
                </a:lnTo>
                <a:lnTo>
                  <a:pt x="480694" y="57149"/>
                </a:lnTo>
                <a:lnTo>
                  <a:pt x="480694" y="46227"/>
                </a:lnTo>
                <a:close/>
              </a:path>
              <a:path w="493395" h="103504">
                <a:moveTo>
                  <a:pt x="404622" y="0"/>
                </a:moveTo>
                <a:lnTo>
                  <a:pt x="400812" y="1015"/>
                </a:lnTo>
                <a:lnTo>
                  <a:pt x="397255" y="7111"/>
                </a:lnTo>
                <a:lnTo>
                  <a:pt x="398272" y="10921"/>
                </a:lnTo>
                <a:lnTo>
                  <a:pt x="468158" y="51688"/>
                </a:lnTo>
                <a:lnTo>
                  <a:pt x="477519" y="46227"/>
                </a:lnTo>
                <a:lnTo>
                  <a:pt x="480694" y="46227"/>
                </a:lnTo>
                <a:lnTo>
                  <a:pt x="480694" y="45338"/>
                </a:lnTo>
                <a:lnTo>
                  <a:pt x="482377" y="45338"/>
                </a:lnTo>
                <a:lnTo>
                  <a:pt x="40462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5716" y="4104132"/>
            <a:ext cx="2278380" cy="1367155"/>
          </a:xfrm>
          <a:prstGeom prst="rect">
            <a:avLst/>
          </a:prstGeom>
          <a:solidFill>
            <a:srgbClr val="4471C4"/>
          </a:solidFill>
          <a:ln w="12191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63855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dictionaries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53684" y="4736719"/>
            <a:ext cx="493395" cy="103505"/>
          </a:xfrm>
          <a:custGeom>
            <a:avLst/>
            <a:gdLst/>
            <a:ahLst/>
            <a:cxnLst/>
            <a:rect l="l" t="t" r="r" b="b"/>
            <a:pathLst>
              <a:path w="493395" h="103504">
                <a:moveTo>
                  <a:pt x="468158" y="51688"/>
                </a:moveTo>
                <a:lnTo>
                  <a:pt x="398271" y="92455"/>
                </a:lnTo>
                <a:lnTo>
                  <a:pt x="397255" y="96265"/>
                </a:lnTo>
                <a:lnTo>
                  <a:pt x="400812" y="102361"/>
                </a:lnTo>
                <a:lnTo>
                  <a:pt x="404621" y="103377"/>
                </a:lnTo>
                <a:lnTo>
                  <a:pt x="482377" y="58038"/>
                </a:lnTo>
                <a:lnTo>
                  <a:pt x="480694" y="58038"/>
                </a:lnTo>
                <a:lnTo>
                  <a:pt x="480694" y="57149"/>
                </a:lnTo>
                <a:lnTo>
                  <a:pt x="477519" y="57149"/>
                </a:lnTo>
                <a:lnTo>
                  <a:pt x="468158" y="51688"/>
                </a:lnTo>
                <a:close/>
              </a:path>
              <a:path w="493395" h="103504">
                <a:moveTo>
                  <a:pt x="457272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457272" y="58038"/>
                </a:lnTo>
                <a:lnTo>
                  <a:pt x="468158" y="51688"/>
                </a:lnTo>
                <a:lnTo>
                  <a:pt x="457272" y="45338"/>
                </a:lnTo>
                <a:close/>
              </a:path>
              <a:path w="493395" h="103504">
                <a:moveTo>
                  <a:pt x="482377" y="45338"/>
                </a:moveTo>
                <a:lnTo>
                  <a:pt x="480694" y="45338"/>
                </a:lnTo>
                <a:lnTo>
                  <a:pt x="480694" y="58038"/>
                </a:lnTo>
                <a:lnTo>
                  <a:pt x="482377" y="58038"/>
                </a:lnTo>
                <a:lnTo>
                  <a:pt x="493267" y="51688"/>
                </a:lnTo>
                <a:lnTo>
                  <a:pt x="482377" y="45338"/>
                </a:lnTo>
                <a:close/>
              </a:path>
              <a:path w="493395" h="103504">
                <a:moveTo>
                  <a:pt x="477519" y="46227"/>
                </a:moveTo>
                <a:lnTo>
                  <a:pt x="468158" y="51688"/>
                </a:lnTo>
                <a:lnTo>
                  <a:pt x="477519" y="57149"/>
                </a:lnTo>
                <a:lnTo>
                  <a:pt x="477519" y="46227"/>
                </a:lnTo>
                <a:close/>
              </a:path>
              <a:path w="493395" h="103504">
                <a:moveTo>
                  <a:pt x="480694" y="46227"/>
                </a:moveTo>
                <a:lnTo>
                  <a:pt x="477519" y="46227"/>
                </a:lnTo>
                <a:lnTo>
                  <a:pt x="477519" y="57149"/>
                </a:lnTo>
                <a:lnTo>
                  <a:pt x="480694" y="57149"/>
                </a:lnTo>
                <a:lnTo>
                  <a:pt x="480694" y="46227"/>
                </a:lnTo>
                <a:close/>
              </a:path>
              <a:path w="493395" h="103504">
                <a:moveTo>
                  <a:pt x="404621" y="0"/>
                </a:moveTo>
                <a:lnTo>
                  <a:pt x="400812" y="1015"/>
                </a:lnTo>
                <a:lnTo>
                  <a:pt x="397255" y="7111"/>
                </a:lnTo>
                <a:lnTo>
                  <a:pt x="398271" y="10921"/>
                </a:lnTo>
                <a:lnTo>
                  <a:pt x="468158" y="51688"/>
                </a:lnTo>
                <a:lnTo>
                  <a:pt x="477519" y="46227"/>
                </a:lnTo>
                <a:lnTo>
                  <a:pt x="480694" y="46227"/>
                </a:lnTo>
                <a:lnTo>
                  <a:pt x="480694" y="45338"/>
                </a:lnTo>
                <a:lnTo>
                  <a:pt x="482377" y="45338"/>
                </a:lnTo>
                <a:lnTo>
                  <a:pt x="4046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76828" y="4104132"/>
            <a:ext cx="2278380" cy="1367155"/>
          </a:xfrm>
          <a:prstGeom prst="rect">
            <a:avLst/>
          </a:prstGeom>
          <a:solidFill>
            <a:srgbClr val="4471C4"/>
          </a:solidFill>
          <a:ln w="1219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646430" marR="164465" indent="-475615">
              <a:lnSpc>
                <a:spcPts val="1750"/>
              </a:lnSpc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Iterate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through table to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15751" y="6104316"/>
            <a:ext cx="18923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89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79464" y="4104132"/>
            <a:ext cx="2277110" cy="1367155"/>
          </a:xfrm>
          <a:prstGeom prst="rect">
            <a:avLst/>
          </a:prstGeom>
          <a:solidFill>
            <a:srgbClr val="4471C4"/>
          </a:solidFill>
          <a:ln w="1219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687070" marR="408305" indent="-271780">
              <a:lnSpc>
                <a:spcPts val="175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Cast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dictionary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2052</Words>
  <Application>Microsoft Office PowerPoint</Application>
  <PresentationFormat>Widescreen</PresentationFormat>
  <Paragraphs>346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 MT</vt:lpstr>
      <vt:lpstr>Calibri</vt:lpstr>
      <vt:lpstr>Lucida Sans Typewriter</vt:lpstr>
      <vt:lpstr>Microsoft Sans Serif</vt:lpstr>
      <vt:lpstr>Times New Roman</vt:lpstr>
      <vt:lpstr>Wingdings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ON MAP</vt:lpstr>
      <vt:lpstr>SUCCESSFUL AND FAILED LAUNCHES FOR EACH SITE</vt:lpstr>
      <vt:lpstr>PROXIMITY OF LAUNCH SITES TO OTHER POINTS OF INTEREST</vt:lpstr>
      <vt:lpstr>PowerPoint Presentation</vt:lpstr>
      <vt:lpstr>LAUNCH SUCCESS RATE OF ALL SITE</vt:lpstr>
      <vt:lpstr>LAUNCH SITE WITH THE HIGHEST SUCCESS RATE PIE CHART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</cp:revision>
  <dcterms:created xsi:type="dcterms:W3CDTF">2022-08-30T08:00:55Z</dcterms:created>
  <dcterms:modified xsi:type="dcterms:W3CDTF">2022-08-30T08:10:25Z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2022-08-30T00:00:00Z</vt:filetime>
  </property>
</Properties>
</file>